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32"/>
  </p:notesMasterIdLst>
  <p:sldIdLst>
    <p:sldId id="256" r:id="rId2"/>
    <p:sldId id="282" r:id="rId3"/>
    <p:sldId id="258" r:id="rId4"/>
    <p:sldId id="300" r:id="rId5"/>
    <p:sldId id="303" r:id="rId6"/>
    <p:sldId id="257" r:id="rId7"/>
    <p:sldId id="261" r:id="rId8"/>
    <p:sldId id="291" r:id="rId9"/>
    <p:sldId id="292" r:id="rId10"/>
    <p:sldId id="290" r:id="rId11"/>
    <p:sldId id="280" r:id="rId12"/>
    <p:sldId id="288" r:id="rId13"/>
    <p:sldId id="279" r:id="rId14"/>
    <p:sldId id="283" r:id="rId15"/>
    <p:sldId id="284" r:id="rId16"/>
    <p:sldId id="285" r:id="rId17"/>
    <p:sldId id="286" r:id="rId18"/>
    <p:sldId id="268" r:id="rId19"/>
    <p:sldId id="302" r:id="rId20"/>
    <p:sldId id="304" r:id="rId21"/>
    <p:sldId id="305" r:id="rId22"/>
    <p:sldId id="306" r:id="rId23"/>
    <p:sldId id="307" r:id="rId24"/>
    <p:sldId id="308" r:id="rId25"/>
    <p:sldId id="309" r:id="rId26"/>
    <p:sldId id="311" r:id="rId27"/>
    <p:sldId id="310" r:id="rId28"/>
    <p:sldId id="312" r:id="rId29"/>
    <p:sldId id="313" r:id="rId30"/>
    <p:sldId id="294" r:id="rId31"/>
  </p:sldIdLst>
  <p:sldSz cx="9144000" cy="6858000" type="screen4x3"/>
  <p:notesSz cx="6888163" cy="100203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60"/>
  </p:normalViewPr>
  <p:slideViewPr>
    <p:cSldViewPr>
      <p:cViewPr>
        <p:scale>
          <a:sx n="107" d="100"/>
          <a:sy n="107" d="100"/>
        </p:scale>
        <p:origin x="-9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F86B183C-8771-4654-BDFD-C78A93B21B5D}" type="datetimeFigureOut">
              <a:rPr lang="cs-CZ" smtClean="0"/>
              <a:pPr/>
              <a:t>25.09.2024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E88113ED-321D-46ED-8F87-9A3DBA2745E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1057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/>
              <a:t>kontaktování PN, speciálních škol, zástupců obcí a měst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13ED-321D-46ED-8F87-9A3DBA2745E9}" type="slidenum">
              <a:rPr lang="cs-CZ" smtClean="0"/>
              <a:pPr/>
              <a:t>18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E48E6-5C25-4569-8DF9-D694B3F2A89B}" type="datetimeFigureOut">
              <a:rPr lang="cs-CZ" smtClean="0"/>
              <a:pPr/>
              <a:t>25.09.2024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6613A-17E3-4B3F-AF5D-E222DDD327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E48E6-5C25-4569-8DF9-D694B3F2A89B}" type="datetimeFigureOut">
              <a:rPr lang="cs-CZ" smtClean="0"/>
              <a:pPr/>
              <a:t>25.09.2024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6613A-17E3-4B3F-AF5D-E222DDD327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E48E6-5C25-4569-8DF9-D694B3F2A89B}" type="datetimeFigureOut">
              <a:rPr lang="cs-CZ" smtClean="0"/>
              <a:pPr/>
              <a:t>25.09.2024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6613A-17E3-4B3F-AF5D-E222DDD327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A7BD7-2BEE-4782-95C7-4D004391D035}" type="datetimeFigureOut">
              <a:rPr lang="cs-CZ" smtClean="0"/>
              <a:pPr/>
              <a:t>25.09.2024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1B758-A34C-4524-84E7-AA2F2D9A54A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6A77A-868A-40ED-8509-38328927802A}" type="datetimeFigureOut">
              <a:rPr lang="cs-CZ" smtClean="0"/>
              <a:pPr/>
              <a:t>25.09.2024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E60B6-A205-4B3D-8E13-F2A36221FCD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E48E6-5C25-4569-8DF9-D694B3F2A89B}" type="datetimeFigureOut">
              <a:rPr lang="cs-CZ" smtClean="0"/>
              <a:pPr/>
              <a:t>25.09.2024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6613A-17E3-4B3F-AF5D-E222DDD327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E48E6-5C25-4569-8DF9-D694B3F2A89B}" type="datetimeFigureOut">
              <a:rPr lang="cs-CZ" smtClean="0"/>
              <a:pPr/>
              <a:t>25.09.2024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6613A-17E3-4B3F-AF5D-E222DDD327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E48E6-5C25-4569-8DF9-D694B3F2A89B}" type="datetimeFigureOut">
              <a:rPr lang="cs-CZ" smtClean="0"/>
              <a:pPr/>
              <a:t>25.09.2024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6613A-17E3-4B3F-AF5D-E222DDD327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E48E6-5C25-4569-8DF9-D694B3F2A89B}" type="datetimeFigureOut">
              <a:rPr lang="cs-CZ" smtClean="0"/>
              <a:pPr/>
              <a:t>25.09.2024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6613A-17E3-4B3F-AF5D-E222DDD327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E48E6-5C25-4569-8DF9-D694B3F2A89B}" type="datetimeFigureOut">
              <a:rPr lang="cs-CZ" smtClean="0"/>
              <a:pPr/>
              <a:t>25.09.2024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6613A-17E3-4B3F-AF5D-E222DDD327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E48E6-5C25-4569-8DF9-D694B3F2A89B}" type="datetimeFigureOut">
              <a:rPr lang="cs-CZ" smtClean="0"/>
              <a:pPr/>
              <a:t>25.09.2024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6613A-17E3-4B3F-AF5D-E222DDD327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E48E6-5C25-4569-8DF9-D694B3F2A89B}" type="datetimeFigureOut">
              <a:rPr lang="cs-CZ" smtClean="0"/>
              <a:pPr/>
              <a:t>25.09.2024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6613A-17E3-4B3F-AF5D-E222DDD327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E48E6-5C25-4569-8DF9-D694B3F2A89B}" type="datetimeFigureOut">
              <a:rPr lang="cs-CZ" smtClean="0"/>
              <a:pPr/>
              <a:t>25.09.2024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6613A-17E3-4B3F-AF5D-E222DDD327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800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FE48E6-5C25-4569-8DF9-D694B3F2A89B}" type="datetimeFigureOut">
              <a:rPr lang="cs-CZ" smtClean="0"/>
              <a:pPr/>
              <a:t>25.09.2024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6613A-17E3-4B3F-AF5D-E222DDD32720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73" r:id="rId12"/>
    <p:sldLayoutId id="2147483660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fokussemily@seznam.cz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51520" y="1412776"/>
            <a:ext cx="8568952" cy="1741462"/>
          </a:xfrm>
        </p:spPr>
        <p:txBody>
          <a:bodyPr>
            <a:normAutofit/>
          </a:bodyPr>
          <a:lstStyle/>
          <a:p>
            <a:r>
              <a:rPr lang="cs-CZ" b="1" dirty="0"/>
              <a:t>FOKUS Semily, z.s.</a:t>
            </a:r>
            <a:br>
              <a:rPr lang="cs-CZ" b="1" dirty="0"/>
            </a:br>
            <a:r>
              <a:rPr lang="cs-CZ" sz="3200" b="1" kern="100" dirty="0">
                <a:solidFill>
                  <a:schemeClr val="tx2">
                    <a:lumMod val="75000"/>
                  </a:schemeClr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Arteterapie jako nedílná součást sociální služby 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Podnadpis 5"/>
          <p:cNvSpPr>
            <a:spLocks noGrp="1"/>
          </p:cNvSpPr>
          <p:nvPr>
            <p:ph type="subTitle" idx="1"/>
          </p:nvPr>
        </p:nvSpPr>
        <p:spPr>
          <a:xfrm>
            <a:off x="4572000" y="3284984"/>
            <a:ext cx="4248472" cy="3154660"/>
          </a:xfrm>
        </p:spPr>
        <p:txBody>
          <a:bodyPr>
            <a:normAutofit fontScale="92500"/>
          </a:bodyPr>
          <a:lstStyle/>
          <a:p>
            <a:r>
              <a:rPr lang="cs-CZ" sz="2400" dirty="0">
                <a:solidFill>
                  <a:schemeClr val="tx2">
                    <a:lumMod val="75000"/>
                  </a:schemeClr>
                </a:solidFill>
              </a:rPr>
              <a:t>27.9.2024                            Konference „PRO-ŽÍT“ TUL v rámci destigmatizace a prevence duševního zdraví</a:t>
            </a:r>
          </a:p>
          <a:p>
            <a:r>
              <a:rPr lang="cs-CZ" sz="2400" dirty="0">
                <a:solidFill>
                  <a:schemeClr val="tx2">
                    <a:lumMod val="75000"/>
                  </a:schemeClr>
                </a:solidFill>
              </a:rPr>
              <a:t>Jan Coufal</a:t>
            </a:r>
            <a:br>
              <a:rPr lang="cs-CZ" sz="2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cs-CZ" sz="2400" dirty="0">
                <a:solidFill>
                  <a:schemeClr val="tx2">
                    <a:lumMod val="75000"/>
                  </a:schemeClr>
                </a:solidFill>
              </a:rPr>
              <a:t> statutární zástupce</a:t>
            </a:r>
          </a:p>
          <a:p>
            <a:r>
              <a:rPr lang="cs-CZ" sz="2400" dirty="0">
                <a:solidFill>
                  <a:schemeClr val="tx2">
                    <a:lumMod val="75000"/>
                  </a:schemeClr>
                </a:solidFill>
              </a:rPr>
              <a:t>a</a:t>
            </a:r>
          </a:p>
          <a:p>
            <a:r>
              <a:rPr lang="cs-CZ" sz="2400" dirty="0">
                <a:solidFill>
                  <a:schemeClr val="tx2">
                    <a:lumMod val="75000"/>
                  </a:schemeClr>
                </a:solidFill>
              </a:rPr>
              <a:t>Martina Semrádová arteterapeutka</a:t>
            </a:r>
          </a:p>
          <a:p>
            <a:endParaRPr lang="cs-CZ" dirty="0"/>
          </a:p>
        </p:txBody>
      </p:sp>
      <p:pic>
        <p:nvPicPr>
          <p:cNvPr id="5" name="Obrázek 4" descr="C:\Users\name\Desktop\Old\Dokumenty\LOGA FOKUS\Fokus-Semily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411760" y="404664"/>
            <a:ext cx="1794591" cy="72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Zástupný symbol pro obsah 7" descr="Fokus.jpg">
            <a:extLst>
              <a:ext uri="{FF2B5EF4-FFF2-40B4-BE49-F238E27FC236}">
                <a16:creationId xmlns:a16="http://schemas.microsoft.com/office/drawing/2014/main" xmlns="" id="{E2C0702C-818D-450D-8C40-7F50DECB628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3" y="3284984"/>
            <a:ext cx="4104457" cy="30243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277354" y="260648"/>
            <a:ext cx="4326634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Práce na zahradě</a:t>
            </a:r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xmlns="" id="{0853BECD-506B-A228-EF5D-A4A1370BF3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69694"/>
            <a:ext cx="7070914" cy="5303186"/>
          </a:xfr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xmlns="" id="{31EEF2A7-8C65-40E4-9989-31D87C0E5D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0" r="2830" b="7247"/>
          <a:stretch/>
        </p:blipFill>
        <p:spPr>
          <a:xfrm>
            <a:off x="611560" y="4685162"/>
            <a:ext cx="2952328" cy="17877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xmlns="" id="{9C3C5059-F4E9-DA15-D60C-0539DFC519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12" y="341621"/>
            <a:ext cx="3527932" cy="26459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1143000"/>
          </a:xfrm>
        </p:spPr>
        <p:txBody>
          <a:bodyPr>
            <a:normAutofit/>
          </a:bodyPr>
          <a:lstStyle/>
          <a:p>
            <a:r>
              <a:rPr lang="cs-CZ" b="1" dirty="0"/>
              <a:t>Sociálně terapeutické dílny</a:t>
            </a:r>
          </a:p>
        </p:txBody>
      </p:sp>
      <p:sp>
        <p:nvSpPr>
          <p:cNvPr id="9" name="Zástupný obsah 8">
            <a:extLst>
              <a:ext uri="{FF2B5EF4-FFF2-40B4-BE49-F238E27FC236}">
                <a16:creationId xmlns:a16="http://schemas.microsoft.com/office/drawing/2014/main" xmlns="" id="{32E76D81-2A30-413B-902D-AF70A3CFA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118752"/>
            <a:ext cx="8363272" cy="1230129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NÁCVIKY SAMOSTATNOSTI, PÉČE O SEBE</a:t>
            </a:r>
          </a:p>
          <a:p>
            <a:endParaRPr lang="cs-CZ" dirty="0"/>
          </a:p>
        </p:txBody>
      </p:sp>
      <p:pic>
        <p:nvPicPr>
          <p:cNvPr id="4" name="Obrázek 3" descr="C:\Users\name\Desktop\Old\Dokumenty\LOGA FOKUS\Fokus-Semily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39552" y="476672"/>
            <a:ext cx="1600200" cy="642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xmlns="" id="{DC5B4B0D-3C16-45F8-8E73-3B27AC350E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8882"/>
          <a:stretch/>
        </p:blipFill>
        <p:spPr>
          <a:xfrm rot="16200000">
            <a:off x="-182168" y="2704553"/>
            <a:ext cx="4569278" cy="2784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xmlns="" id="{464D1248-EC06-6BC1-ADDA-D2ABEB0203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67944" y="2059718"/>
            <a:ext cx="3826768" cy="382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47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39576" y="260648"/>
            <a:ext cx="7242048" cy="882352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cs-CZ" sz="4000" dirty="0"/>
              <a:t>Relaxační/terapeutická místnost</a:t>
            </a:r>
          </a:p>
        </p:txBody>
      </p:sp>
      <p:pic>
        <p:nvPicPr>
          <p:cNvPr id="9" name="Zástupný obsah 8">
            <a:extLst>
              <a:ext uri="{FF2B5EF4-FFF2-40B4-BE49-F238E27FC236}">
                <a16:creationId xmlns:a16="http://schemas.microsoft.com/office/drawing/2014/main" xmlns="" id="{B06489A8-BD2C-E310-CC5E-E30F267781C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0768"/>
            <a:ext cx="4038600" cy="2808089"/>
          </a:xfrm>
        </p:spPr>
      </p:pic>
      <p:pic>
        <p:nvPicPr>
          <p:cNvPr id="13" name="Zástupný obsah 12">
            <a:extLst>
              <a:ext uri="{FF2B5EF4-FFF2-40B4-BE49-F238E27FC236}">
                <a16:creationId xmlns:a16="http://schemas.microsoft.com/office/drawing/2014/main" xmlns="" id="{D513D94D-3780-367E-0ABB-7748D185D86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340545"/>
            <a:ext cx="3744416" cy="2808312"/>
          </a:xfr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xmlns="" id="{F0C0C5F3-AE2F-8D97-8822-477C06FF84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197084"/>
            <a:ext cx="1995686" cy="2660915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xmlns="" id="{BD874F2F-ECCF-ED4A-B02B-45064E2222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265070"/>
            <a:ext cx="1944216" cy="25922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39552" y="188640"/>
            <a:ext cx="7344816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200" b="1" dirty="0"/>
              <a:t>Kontakt s přirozeným sociálním prostředím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179512" y="908720"/>
            <a:ext cx="3024336" cy="5547016"/>
          </a:xfrm>
        </p:spPr>
        <p:txBody>
          <a:bodyPr>
            <a:normAutofit fontScale="55000" lnSpcReduction="20000"/>
          </a:bodyPr>
          <a:lstStyle/>
          <a:p>
            <a:pPr marL="0" lvl="0" indent="0" algn="just">
              <a:buNone/>
            </a:pPr>
            <a:r>
              <a:rPr lang="cs-CZ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Pomoc při upevnění kontaktu s rodinou a sociálním prostředím, podpora při dalších aktivitách sociálního začleňování. Aktivity umožňující lepší orientaci ve vztazích odehrávajících se ve společenském prostředí.  Nácvik chování a vyjadřování se v rámci různých aktivit a životních událostí.</a:t>
            </a:r>
            <a:endParaRPr lang="cs-CZ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r>
              <a:rPr lang="cs-CZ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Nácvik schopnosti bezpečného pohybu v obci i mimo ni. Nácvik schopnosti využívat dopravní prostředky. Nácvik chování v různých společenských situacích. Nácvik běžných a alternativních způsobů komunikace.</a:t>
            </a:r>
          </a:p>
          <a:p>
            <a:pPr marL="0" lvl="0" indent="0" algn="just">
              <a:buNone/>
            </a:pPr>
            <a:endParaRPr lang="cs-CZ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Aft>
                <a:spcPts val="1200"/>
              </a:spcAft>
              <a:buNone/>
            </a:pPr>
            <a:r>
              <a:rPr lang="cs-CZ" sz="2900" b="1" dirty="0"/>
              <a:t>V RÁMCI NÁCVIKU:</a:t>
            </a:r>
          </a:p>
          <a:p>
            <a:pPr>
              <a:spcAft>
                <a:spcPts val="1200"/>
              </a:spcAft>
            </a:pPr>
            <a:r>
              <a:rPr lang="cs-CZ" sz="2900" b="1" dirty="0"/>
              <a:t>VÝLETY </a:t>
            </a:r>
            <a:br>
              <a:rPr lang="cs-CZ" sz="2900" b="1" dirty="0"/>
            </a:br>
            <a:r>
              <a:rPr lang="cs-CZ" sz="2900" b="1" dirty="0"/>
              <a:t>DO PŘÍRODY</a:t>
            </a:r>
          </a:p>
          <a:p>
            <a:pPr>
              <a:spcAft>
                <a:spcPts val="1200"/>
              </a:spcAft>
            </a:pPr>
            <a:r>
              <a:rPr lang="cs-CZ" sz="2900" b="1" dirty="0"/>
              <a:t>NÁVŠTĚVA </a:t>
            </a:r>
            <a:br>
              <a:rPr lang="cs-CZ" sz="2900" b="1" dirty="0"/>
            </a:br>
            <a:r>
              <a:rPr lang="cs-CZ" sz="2900" b="1" dirty="0"/>
              <a:t>VÝSTAV A </a:t>
            </a:r>
            <a:br>
              <a:rPr lang="cs-CZ" sz="2900" b="1" dirty="0"/>
            </a:br>
            <a:r>
              <a:rPr lang="cs-CZ" sz="2900" b="1" dirty="0"/>
              <a:t>KONCERTŮ</a:t>
            </a:r>
          </a:p>
          <a:p>
            <a:pPr>
              <a:spcAft>
                <a:spcPts val="1200"/>
              </a:spcAft>
            </a:pPr>
            <a:r>
              <a:rPr lang="cs-CZ" sz="2900" b="1" dirty="0"/>
              <a:t>SPORTOVNÍ </a:t>
            </a:r>
            <a:br>
              <a:rPr lang="cs-CZ" sz="2900" b="1" dirty="0"/>
            </a:br>
            <a:r>
              <a:rPr lang="cs-CZ" sz="2900" b="1" dirty="0"/>
              <a:t>AKTIVITY</a:t>
            </a:r>
          </a:p>
          <a:p>
            <a:pPr>
              <a:spcAft>
                <a:spcPts val="1200"/>
              </a:spcAft>
            </a:pPr>
            <a:r>
              <a:rPr lang="cs-CZ" sz="2900" b="1" dirty="0"/>
              <a:t>NÁVŠTĚVA</a:t>
            </a:r>
            <a:br>
              <a:rPr lang="cs-CZ" sz="2900" b="1" dirty="0"/>
            </a:br>
            <a:r>
              <a:rPr lang="cs-CZ" sz="2900" b="1" dirty="0"/>
              <a:t>BAZÉNU</a:t>
            </a:r>
          </a:p>
          <a:p>
            <a:pPr>
              <a:spcAft>
                <a:spcPts val="1200"/>
              </a:spcAft>
            </a:pPr>
            <a:r>
              <a:rPr lang="cs-CZ" sz="2900" b="1" dirty="0"/>
              <a:t>OSLAVY </a:t>
            </a:r>
            <a:br>
              <a:rPr lang="cs-CZ" sz="2900" b="1" dirty="0"/>
            </a:br>
            <a:r>
              <a:rPr lang="cs-CZ" sz="2900" b="1" dirty="0"/>
              <a:t>NAROZENIN</a:t>
            </a:r>
          </a:p>
          <a:p>
            <a:endParaRPr lang="cs-CZ" b="1" dirty="0"/>
          </a:p>
          <a:p>
            <a:pPr>
              <a:buNone/>
            </a:pPr>
            <a:endParaRPr lang="cs-CZ" b="1" dirty="0"/>
          </a:p>
          <a:p>
            <a:endParaRPr lang="cs-CZ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xmlns="" id="{EBF53EE8-F6E6-C3A6-2D37-5947D39825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465129"/>
            <a:ext cx="3707396" cy="3102405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xmlns="" id="{279811AE-F42F-72D8-6C61-A608E49EAA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948510"/>
            <a:ext cx="3887310" cy="2316208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xmlns="" id="{D986D03A-0582-9125-793C-406165D60E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412776"/>
            <a:ext cx="2418547" cy="32272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994122"/>
          </a:xfrm>
        </p:spPr>
        <p:txBody>
          <a:bodyPr>
            <a:normAutofit/>
          </a:bodyPr>
          <a:lstStyle/>
          <a:p>
            <a:r>
              <a:rPr lang="cs-CZ" b="1" dirty="0"/>
              <a:t>SOCIÁLNÍ REHABILITACE</a:t>
            </a:r>
          </a:p>
        </p:txBody>
      </p:sp>
      <p:pic>
        <p:nvPicPr>
          <p:cNvPr id="4" name="Obrázek 3" descr="C:\Users\name\Desktop\Old\Dokumenty\LOGA FOKUS\Fokus-Semily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39552" y="476672"/>
            <a:ext cx="1600200" cy="642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xmlns="" id="{6264EEDA-5E31-49BF-BBDC-04BFD62AA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5" y="4509120"/>
            <a:ext cx="3609526" cy="1943853"/>
          </a:xfrm>
          <a:prstGeom prst="rect">
            <a:avLst/>
          </a:prstGeom>
        </p:spPr>
      </p:pic>
      <p:sp>
        <p:nvSpPr>
          <p:cNvPr id="12" name="Zástupný obsah 8">
            <a:extLst>
              <a:ext uri="{FF2B5EF4-FFF2-40B4-BE49-F238E27FC236}">
                <a16:creationId xmlns:a16="http://schemas.microsoft.com/office/drawing/2014/main" xmlns="" id="{0BAB986F-5EB1-431D-97D9-3D1C63345630}"/>
              </a:ext>
            </a:extLst>
          </p:cNvPr>
          <p:cNvSpPr txBox="1">
            <a:spLocks/>
          </p:cNvSpPr>
          <p:nvPr/>
        </p:nvSpPr>
        <p:spPr>
          <a:xfrm>
            <a:off x="457200" y="1268760"/>
            <a:ext cx="8003232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dirty="0"/>
              <a:t>NÁCVIKY ZVLÁDÁNÍ PÉČE </a:t>
            </a:r>
          </a:p>
          <a:p>
            <a:pPr marL="0" indent="0">
              <a:buFont typeface="Arial" pitchFamily="34" charset="0"/>
              <a:buNone/>
            </a:pPr>
            <a:r>
              <a:rPr lang="cs-CZ" dirty="0"/>
              <a:t>O VLASTNÍ OSOBU</a:t>
            </a:r>
          </a:p>
          <a:p>
            <a:pPr marL="0" indent="0">
              <a:buFont typeface="Arial" pitchFamily="34" charset="0"/>
              <a:buNone/>
            </a:pPr>
            <a:r>
              <a:rPr lang="cs-CZ" dirty="0"/>
              <a:t>O HYGIENU</a:t>
            </a:r>
          </a:p>
          <a:p>
            <a:pPr marL="0" indent="0">
              <a:buFont typeface="Arial" pitchFamily="34" charset="0"/>
              <a:buNone/>
            </a:pPr>
            <a:r>
              <a:rPr lang="cs-CZ" dirty="0"/>
              <a:t>O DOMÁCNOST</a:t>
            </a:r>
          </a:p>
          <a:p>
            <a:pPr marL="0" indent="0">
              <a:buFont typeface="Arial" pitchFamily="34" charset="0"/>
              <a:buNone/>
            </a:pPr>
            <a:r>
              <a:rPr lang="cs-CZ" dirty="0"/>
              <a:t>FINANCE, ODDLUŽENÍ…</a:t>
            </a:r>
          </a:p>
          <a:p>
            <a:pPr marL="0" indent="0">
              <a:buFont typeface="Arial" pitchFamily="34" charset="0"/>
              <a:buNone/>
            </a:pPr>
            <a:endParaRPr lang="cs-CZ" dirty="0"/>
          </a:p>
        </p:txBody>
      </p:sp>
      <p:pic>
        <p:nvPicPr>
          <p:cNvPr id="1034" name="Picture 10" descr="VÃ½sledek obrÃ¡zku pro shower symbol">
            <a:extLst>
              <a:ext uri="{FF2B5EF4-FFF2-40B4-BE49-F238E27FC236}">
                <a16:creationId xmlns:a16="http://schemas.microsoft.com/office/drawing/2014/main" xmlns="" id="{64CCC7BB-5E9D-42A9-A56A-87DAE4979B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002" y="2262882"/>
            <a:ext cx="1107628" cy="1107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VÃ½sledek obrÃ¡zku pro NEMOC UKLÃDÃNÃ VÄCÃ">
            <a:extLst>
              <a:ext uri="{FF2B5EF4-FFF2-40B4-BE49-F238E27FC236}">
                <a16:creationId xmlns:a16="http://schemas.microsoft.com/office/drawing/2014/main" xmlns="" id="{296420E9-38B6-450E-B0F5-0FC9F2DF0D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268" y="1418768"/>
            <a:ext cx="3325988" cy="5022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98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C:\Users\name\Desktop\Old\Dokumenty\LOGA FOKUS\Fokus-Semily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39552" y="476672"/>
            <a:ext cx="1600200" cy="64208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Zástupný obsah 8">
            <a:extLst>
              <a:ext uri="{FF2B5EF4-FFF2-40B4-BE49-F238E27FC236}">
                <a16:creationId xmlns:a16="http://schemas.microsoft.com/office/drawing/2014/main" xmlns="" id="{2392EF10-D198-4792-A7CB-45EACB37A5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88352"/>
            <a:ext cx="8229600" cy="49950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/>
              <a:t>			VEDENÍ K SAMOSTATNOSTI</a:t>
            </a:r>
          </a:p>
          <a:p>
            <a:pPr marL="0" indent="0">
              <a:buNone/>
            </a:pPr>
            <a:r>
              <a:rPr lang="cs-CZ" dirty="0"/>
              <a:t>			VE VŠECH OBLASTECH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/>
              <a:t>FUNGOVAT VE SPOLEČNOSTI JAKO SOUČÁST…</a:t>
            </a:r>
          </a:p>
          <a:p>
            <a:pPr marL="0" indent="0">
              <a:buNone/>
            </a:pPr>
            <a:r>
              <a:rPr lang="cs-CZ" dirty="0"/>
              <a:t>RODIČ / DCERA / SYN</a:t>
            </a:r>
          </a:p>
          <a:p>
            <a:pPr marL="0" indent="0">
              <a:buNone/>
            </a:pPr>
            <a:r>
              <a:rPr lang="cs-CZ" dirty="0"/>
              <a:t>ZAMĚSTNANEC</a:t>
            </a:r>
          </a:p>
          <a:p>
            <a:pPr marL="0" indent="0">
              <a:buNone/>
            </a:pPr>
            <a:r>
              <a:rPr lang="cs-CZ" dirty="0"/>
              <a:t>KAMARÁD</a:t>
            </a:r>
          </a:p>
          <a:p>
            <a:pPr marL="0" indent="0">
              <a:buNone/>
            </a:pPr>
            <a:r>
              <a:rPr lang="cs-CZ" b="1" dirty="0"/>
              <a:t>OBYVATEL</a:t>
            </a:r>
            <a:r>
              <a:rPr lang="cs-CZ" dirty="0"/>
              <a:t>	</a:t>
            </a:r>
          </a:p>
        </p:txBody>
      </p:sp>
      <p:pic>
        <p:nvPicPr>
          <p:cNvPr id="2052" name="Picture 4" descr="SouvisejÃ­cÃ­ obrÃ¡zek">
            <a:extLst>
              <a:ext uri="{FF2B5EF4-FFF2-40B4-BE49-F238E27FC236}">
                <a16:creationId xmlns:a16="http://schemas.microsoft.com/office/drawing/2014/main" xmlns="" id="{78C27627-BAE4-4BA0-9931-E3EBABA639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20" t="12200" r="18081" b="-2919"/>
          <a:stretch/>
        </p:blipFill>
        <p:spPr bwMode="auto">
          <a:xfrm>
            <a:off x="251520" y="445352"/>
            <a:ext cx="2520281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xmlns="" id="{D2064CE6-F142-47B1-ACD5-09A2DE5607A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" t="24383" b="14034"/>
          <a:stretch/>
        </p:blipFill>
        <p:spPr>
          <a:xfrm>
            <a:off x="4067944" y="4437112"/>
            <a:ext cx="4927630" cy="2083113"/>
          </a:xfrm>
          <a:prstGeom prst="rect">
            <a:avLst/>
          </a:prstGeom>
        </p:spPr>
      </p:pic>
      <p:sp>
        <p:nvSpPr>
          <p:cNvPr id="17" name="Nadpis 1">
            <a:extLst>
              <a:ext uri="{FF2B5EF4-FFF2-40B4-BE49-F238E27FC236}">
                <a16:creationId xmlns:a16="http://schemas.microsoft.com/office/drawing/2014/main" xmlns="" id="{D555BC5C-97BD-4AF3-A7C7-10382909099D}"/>
              </a:ext>
            </a:extLst>
          </p:cNvPr>
          <p:cNvSpPr txBox="1">
            <a:spLocks/>
          </p:cNvSpPr>
          <p:nvPr/>
        </p:nvSpPr>
        <p:spPr>
          <a:xfrm>
            <a:off x="2195736" y="274638"/>
            <a:ext cx="6491064" cy="994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b="1"/>
              <a:t>SOCIÁLNÍ REHABILITACE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418826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1143000"/>
          </a:xfrm>
        </p:spPr>
        <p:txBody>
          <a:bodyPr>
            <a:normAutofit/>
          </a:bodyPr>
          <a:lstStyle/>
          <a:p>
            <a:r>
              <a:rPr lang="cs-CZ" b="1" dirty="0"/>
              <a:t>SOCIÁLNÍ REHABILITACE</a:t>
            </a:r>
          </a:p>
        </p:txBody>
      </p:sp>
      <p:sp>
        <p:nvSpPr>
          <p:cNvPr id="9" name="Zástupný obsah 8">
            <a:extLst>
              <a:ext uri="{FF2B5EF4-FFF2-40B4-BE49-F238E27FC236}">
                <a16:creationId xmlns:a16="http://schemas.microsoft.com/office/drawing/2014/main" xmlns="" id="{2392EF10-D198-4792-A7CB-45EACB37A5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/>
              <a:t>AKTIVIZACE:</a:t>
            </a:r>
          </a:p>
          <a:p>
            <a:pPr marL="0" indent="0">
              <a:buNone/>
            </a:pPr>
            <a:r>
              <a:rPr lang="cs-CZ" dirty="0"/>
              <a:t>- V DÍLNÁCH</a:t>
            </a:r>
          </a:p>
          <a:p>
            <a:pPr marL="0" indent="0">
              <a:buNone/>
            </a:pPr>
            <a:r>
              <a:rPr lang="cs-CZ" dirty="0"/>
              <a:t>- ZAMĚSTNÁNÍ</a:t>
            </a:r>
          </a:p>
          <a:p>
            <a:pPr marL="0" indent="0">
              <a:buNone/>
            </a:pPr>
            <a:r>
              <a:rPr lang="cs-CZ" dirty="0"/>
              <a:t>- ZÁJMY, KONÍČKY </a:t>
            </a:r>
          </a:p>
          <a:p>
            <a:pPr marL="0" indent="0">
              <a:buNone/>
            </a:pPr>
            <a:r>
              <a:rPr lang="cs-CZ" dirty="0"/>
              <a:t>- VZDĚLÁVÁNÍ</a:t>
            </a:r>
          </a:p>
          <a:p>
            <a:pPr marL="0" indent="0">
              <a:buNone/>
            </a:pPr>
            <a:r>
              <a:rPr lang="cs-CZ" dirty="0"/>
              <a:t>- TERAPIE…</a:t>
            </a:r>
          </a:p>
          <a:p>
            <a:pPr marL="0" indent="0" algn="ctr">
              <a:buNone/>
            </a:pPr>
            <a:endParaRPr lang="cs-CZ" dirty="0"/>
          </a:p>
        </p:txBody>
      </p:sp>
      <p:pic>
        <p:nvPicPr>
          <p:cNvPr id="4" name="Obrázek 3" descr="C:\Users\name\Desktop\Old\Dokumenty\LOGA FOKUS\Fokus-Semily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39552" y="476672"/>
            <a:ext cx="1600200" cy="642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xmlns="" id="{B50C800E-E4F4-4A81-ABB8-EADDC0431B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" t="11623" r="2170" b="9686"/>
          <a:stretch/>
        </p:blipFill>
        <p:spPr>
          <a:xfrm>
            <a:off x="3862263" y="1445506"/>
            <a:ext cx="4824537" cy="2924944"/>
          </a:xfrm>
          <a:prstGeom prst="rect">
            <a:avLst/>
          </a:prstGeom>
        </p:spPr>
      </p:pic>
      <p:pic>
        <p:nvPicPr>
          <p:cNvPr id="3076" name="Picture 4" descr="VÃ½sledek obrÃ¡zku pro hobby icon">
            <a:extLst>
              <a:ext uri="{FF2B5EF4-FFF2-40B4-BE49-F238E27FC236}">
                <a16:creationId xmlns:a16="http://schemas.microsoft.com/office/drawing/2014/main" xmlns="" id="{CF468878-62EC-4221-8927-C0105DB16D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00"/>
          <a:stretch/>
        </p:blipFill>
        <p:spPr bwMode="auto">
          <a:xfrm>
            <a:off x="240157" y="4840994"/>
            <a:ext cx="656272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Ã½sledek obrÃ¡zku pro hobby icon">
            <a:extLst>
              <a:ext uri="{FF2B5EF4-FFF2-40B4-BE49-F238E27FC236}">
                <a16:creationId xmlns:a16="http://schemas.microsoft.com/office/drawing/2014/main" xmlns="" id="{BFEB54A5-8B14-49FD-A49D-FEF05B3D21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4" t="68900" r="74139" b="11100"/>
          <a:stretch/>
        </p:blipFill>
        <p:spPr bwMode="auto">
          <a:xfrm>
            <a:off x="7318648" y="4829411"/>
            <a:ext cx="136815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782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5736" y="160337"/>
            <a:ext cx="6491064" cy="1143000"/>
          </a:xfrm>
        </p:spPr>
        <p:txBody>
          <a:bodyPr>
            <a:normAutofit/>
          </a:bodyPr>
          <a:lstStyle/>
          <a:p>
            <a:r>
              <a:rPr lang="cs-CZ" b="1" dirty="0"/>
              <a:t>SOCIÁLNÍ REHABILITACE</a:t>
            </a:r>
          </a:p>
        </p:txBody>
      </p:sp>
      <p:sp>
        <p:nvSpPr>
          <p:cNvPr id="9" name="Zástupný obsah 8">
            <a:extLst>
              <a:ext uri="{FF2B5EF4-FFF2-40B4-BE49-F238E27FC236}">
                <a16:creationId xmlns:a16="http://schemas.microsoft.com/office/drawing/2014/main" xmlns="" id="{2392EF10-D198-4792-A7CB-45EACB37A5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lnSpcReduction="10000"/>
          </a:bodyPr>
          <a:lstStyle/>
          <a:p>
            <a:pPr marL="357188" indent="-357188">
              <a:buNone/>
            </a:pPr>
            <a:r>
              <a:rPr lang="cs-CZ" dirty="0"/>
              <a:t>POMOC PŘI UPLATŇOVÁNÍ PRÁV</a:t>
            </a:r>
          </a:p>
          <a:p>
            <a:pPr marL="357188" indent="-357188">
              <a:buNone/>
            </a:pPr>
            <a:r>
              <a:rPr lang="cs-CZ" dirty="0"/>
              <a:t>SPOLUPRÁCE PŘI </a:t>
            </a:r>
            <a:r>
              <a:rPr lang="cs-CZ" b="1" u="sng" dirty="0"/>
              <a:t>OPATROVNICTVÍ</a:t>
            </a:r>
          </a:p>
          <a:p>
            <a:pPr marL="357188" indent="-357188">
              <a:buFontTx/>
              <a:buChar char="-"/>
            </a:pPr>
            <a:r>
              <a:rPr lang="cs-CZ" sz="2800" dirty="0"/>
              <a:t>PŘI JEDNÁNÍ S ÚŘADY</a:t>
            </a:r>
          </a:p>
          <a:p>
            <a:pPr marL="357188" indent="-357188">
              <a:buFontTx/>
              <a:buChar char="-"/>
            </a:pPr>
            <a:r>
              <a:rPr lang="cs-CZ" sz="2800" dirty="0"/>
              <a:t>HLEDÁNÍ BYDLENÍ</a:t>
            </a:r>
          </a:p>
          <a:p>
            <a:pPr marL="357188" indent="-357188">
              <a:buFontTx/>
              <a:buChar char="-"/>
            </a:pPr>
            <a:r>
              <a:rPr lang="cs-CZ" sz="2800" dirty="0"/>
              <a:t>ŘEŠENÍ KRIZOVÝCH</a:t>
            </a:r>
            <a:br>
              <a:rPr lang="cs-CZ" sz="2800" dirty="0"/>
            </a:br>
            <a:r>
              <a:rPr lang="cs-CZ" sz="2800" dirty="0"/>
              <a:t>SITUACÍ…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/>
              <a:t>ÚZKÁ SPOLUPRÁCE S LÉKAŘI</a:t>
            </a:r>
          </a:p>
          <a:p>
            <a:pPr marL="0" indent="0">
              <a:buNone/>
            </a:pPr>
            <a:r>
              <a:rPr lang="cs-CZ" sz="2800" dirty="0"/>
              <a:t>PN KOSMONOSY,</a:t>
            </a:r>
            <a:br>
              <a:rPr lang="cs-CZ" sz="2800" dirty="0"/>
            </a:br>
            <a:r>
              <a:rPr lang="cs-CZ" sz="2800" dirty="0"/>
              <a:t>NEMOCNICE Jičín a Liberec</a:t>
            </a:r>
          </a:p>
          <a:p>
            <a:pPr marL="0" indent="0">
              <a:buNone/>
            </a:pPr>
            <a:endParaRPr lang="cs-CZ" dirty="0"/>
          </a:p>
          <a:p>
            <a:pPr marL="0" indent="0" algn="ctr">
              <a:buNone/>
            </a:pPr>
            <a:endParaRPr lang="cs-CZ" dirty="0"/>
          </a:p>
        </p:txBody>
      </p:sp>
      <p:pic>
        <p:nvPicPr>
          <p:cNvPr id="4" name="Obrázek 3" descr="C:\Users\name\Desktop\Old\Dokumenty\LOGA FOKUS\Fokus-Semily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39552" y="476672"/>
            <a:ext cx="1600200" cy="642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4" name="Picture 8" descr="VÃ½sledek obrÃ¡zku pro SOCIAL SUPPORT">
            <a:extLst>
              <a:ext uri="{FF2B5EF4-FFF2-40B4-BE49-F238E27FC236}">
                <a16:creationId xmlns:a16="http://schemas.microsoft.com/office/drawing/2014/main" xmlns="" id="{3E764CF1-DA1E-475C-BC3D-FA0B657585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3" t="4729" r="8254"/>
          <a:stretch/>
        </p:blipFill>
        <p:spPr bwMode="auto">
          <a:xfrm>
            <a:off x="5580112" y="2564904"/>
            <a:ext cx="3338726" cy="331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910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907704" y="332656"/>
            <a:ext cx="6779096" cy="1224136"/>
          </a:xfrm>
        </p:spPr>
        <p:txBody>
          <a:bodyPr>
            <a:normAutofit fontScale="90000"/>
          </a:bodyPr>
          <a:lstStyle/>
          <a:p>
            <a:r>
              <a:rPr lang="cs-CZ" sz="5400" b="1" dirty="0"/>
              <a:t>SOCIÁLNÍ REHABILITACE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dirty="0"/>
              <a:t>Nejčastější situace:</a:t>
            </a:r>
          </a:p>
          <a:p>
            <a:pPr algn="ctr">
              <a:buNone/>
            </a:pPr>
            <a:r>
              <a:rPr lang="cs-CZ" sz="3600" u="sng" dirty="0"/>
              <a:t>VZTAHY</a:t>
            </a:r>
            <a:r>
              <a:rPr lang="cs-CZ" sz="3600" dirty="0"/>
              <a:t> – PROBLÉMY V RODINĚ / OKOLÍ</a:t>
            </a:r>
          </a:p>
          <a:p>
            <a:pPr algn="ctr">
              <a:buNone/>
            </a:pPr>
            <a:r>
              <a:rPr lang="cs-CZ" sz="3600" u="sng" dirty="0"/>
              <a:t>DLUHY</a:t>
            </a:r>
            <a:r>
              <a:rPr lang="cs-CZ" sz="3600" dirty="0"/>
              <a:t> – NENÍ NÁHLED NA HOSPODAŘENÍ </a:t>
            </a:r>
          </a:p>
          <a:p>
            <a:pPr algn="ctr">
              <a:buNone/>
            </a:pPr>
            <a:r>
              <a:rPr lang="cs-CZ" sz="3600" u="sng" dirty="0"/>
              <a:t>ZAMĚSTNÁNÍ</a:t>
            </a:r>
            <a:r>
              <a:rPr lang="cs-CZ" sz="3600" dirty="0"/>
              <a:t> – OPAKUJÍCÍ SE PROBLÉMY</a:t>
            </a:r>
          </a:p>
          <a:p>
            <a:pPr algn="ctr">
              <a:buNone/>
            </a:pPr>
            <a:r>
              <a:rPr lang="cs-CZ" sz="3600" u="sng" dirty="0">
                <a:solidFill>
                  <a:srgbClr val="FF0000"/>
                </a:solidFill>
              </a:rPr>
              <a:t>BYDLENÍ</a:t>
            </a:r>
            <a:r>
              <a:rPr lang="cs-CZ" sz="3600" dirty="0">
                <a:solidFill>
                  <a:srgbClr val="FF0000"/>
                </a:solidFill>
              </a:rPr>
              <a:t> –  ZAJIŠTĚNÍ INTENZIVNÍHO DOHLEDU </a:t>
            </a:r>
          </a:p>
          <a:p>
            <a:pPr algn="ctr">
              <a:buNone/>
            </a:pPr>
            <a:r>
              <a:rPr lang="cs-CZ" sz="3600" dirty="0">
                <a:solidFill>
                  <a:srgbClr val="FF0000"/>
                </a:solidFill>
              </a:rPr>
              <a:t>CHRÁNĚNÉ BYTY (?)</a:t>
            </a:r>
          </a:p>
          <a:p>
            <a:pPr algn="ctr">
              <a:buNone/>
            </a:pPr>
            <a:endParaRPr lang="cs-CZ" dirty="0"/>
          </a:p>
          <a:p>
            <a:pPr algn="ctr">
              <a:buNone/>
            </a:pPr>
            <a:endParaRPr lang="cs-CZ" dirty="0"/>
          </a:p>
          <a:p>
            <a:pPr algn="ctr">
              <a:buNone/>
            </a:pPr>
            <a:endParaRPr lang="cs-CZ" dirty="0"/>
          </a:p>
          <a:p>
            <a:pPr algn="ctr">
              <a:buNone/>
            </a:pPr>
            <a:endParaRPr lang="cs-CZ" dirty="0"/>
          </a:p>
          <a:p>
            <a:pPr>
              <a:buFontTx/>
              <a:buChar char="-"/>
            </a:pPr>
            <a:endParaRPr lang="cs-CZ" dirty="0"/>
          </a:p>
          <a:p>
            <a:pPr>
              <a:buFontTx/>
              <a:buChar char="-"/>
            </a:pPr>
            <a:endParaRPr lang="cs-CZ" dirty="0"/>
          </a:p>
          <a:p>
            <a:pPr>
              <a:buFontTx/>
              <a:buChar char="-"/>
            </a:pPr>
            <a:endParaRPr lang="cs-CZ" dirty="0"/>
          </a:p>
          <a:p>
            <a:pPr>
              <a:buFontTx/>
              <a:buChar char="-"/>
            </a:pPr>
            <a:endParaRPr lang="cs-CZ" dirty="0"/>
          </a:p>
        </p:txBody>
      </p:sp>
      <p:pic>
        <p:nvPicPr>
          <p:cNvPr id="4" name="Obrázek 3" descr="C:\Users\name\Desktop\Old\Dokumenty\LOGA FOKUS\Fokus-Semily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1520" y="476672"/>
            <a:ext cx="1600200" cy="642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CB5FE676-C9DE-5E94-7B1A-169758CCC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760"/>
            <a:ext cx="8229600" cy="1143000"/>
          </a:xfrm>
        </p:spPr>
        <p:txBody>
          <a:bodyPr>
            <a:normAutofit/>
          </a:bodyPr>
          <a:lstStyle/>
          <a:p>
            <a:r>
              <a:rPr lang="cs-CZ" sz="3600" dirty="0"/>
              <a:t>Rozvoj Fokusu Semily 2023 - 2026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76703438-386E-308A-DE9D-C579DBDF6C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5688632"/>
          </a:xfrm>
        </p:spPr>
        <p:txBody>
          <a:bodyPr>
            <a:normAutofit/>
          </a:bodyPr>
          <a:lstStyle/>
          <a:p>
            <a:pPr algn="just"/>
            <a:r>
              <a:rPr lang="cs-CZ" sz="1600" dirty="0"/>
              <a:t>V průběhu roku 2023 byl Fokus Semily, z. s. zapojen do IP (Operační program Zaměstnanost plus – zajištění dostupnosti sociálních služeb) „Podpora a rozvoj sociálních služeb</a:t>
            </a:r>
            <a:br>
              <a:rPr lang="cs-CZ" sz="1600" dirty="0"/>
            </a:br>
            <a:r>
              <a:rPr lang="cs-CZ" sz="1600" dirty="0"/>
              <a:t> v Libereckém kraji“</a:t>
            </a:r>
          </a:p>
          <a:p>
            <a:r>
              <a:rPr lang="cs-CZ" sz="1600" b="1" dirty="0"/>
              <a:t>Zvýšení  tzv. maximální okamžité kapacity obou soc. služeb od 1. 1. 2023</a:t>
            </a:r>
            <a:r>
              <a:rPr lang="cs-CZ" sz="1600" dirty="0"/>
              <a:t>:</a:t>
            </a:r>
          </a:p>
          <a:p>
            <a:pPr marL="0" indent="0">
              <a:buNone/>
            </a:pPr>
            <a:r>
              <a:rPr lang="cs-CZ" sz="1600" dirty="0"/>
              <a:t>       STD maximální okamžitá kapacita ambulantní formy je 20 klientů.</a:t>
            </a:r>
          </a:p>
          <a:p>
            <a:pPr marL="0" indent="0">
              <a:buNone/>
            </a:pPr>
            <a:r>
              <a:rPr lang="cs-CZ" sz="1600" dirty="0"/>
              <a:t>       SR maximální okamžitá kapacita ambulantní a terénní formy jsou 4 klienti.</a:t>
            </a:r>
          </a:p>
          <a:p>
            <a:pPr marL="0" indent="0">
              <a:buNone/>
            </a:pPr>
            <a:r>
              <a:rPr lang="cs-CZ" sz="1600" dirty="0"/>
              <a:t>        Při práci s jednotlivcem: 1 uživatel/1 pracovník, při práci se skupinou: max. 4 uživatelé/3 pracovníci přímé péče.</a:t>
            </a:r>
          </a:p>
          <a:p>
            <a:pPr marL="0" indent="0">
              <a:buNone/>
            </a:pPr>
            <a:endParaRPr lang="cs-CZ" sz="1600" dirty="0"/>
          </a:p>
          <a:p>
            <a:r>
              <a:rPr lang="cs-CZ" sz="1600" b="1" dirty="0"/>
              <a:t>Navýšení personální kapacity obou soc. služeb od 1. 1. 2023 (viz ZS  LK – aktualizace pro rok 2023)</a:t>
            </a:r>
            <a:r>
              <a:rPr lang="cs-CZ" sz="1600" dirty="0"/>
              <a:t>:</a:t>
            </a:r>
          </a:p>
          <a:p>
            <a:pPr marL="0" indent="0" algn="just">
              <a:buNone/>
            </a:pPr>
            <a:r>
              <a:rPr lang="cs-CZ" sz="1600" dirty="0"/>
              <a:t>         STD = 5 úvazků v přímé péči (r. 2022 4 úvazky) SR = 4 úvazků v přímé péči   (r. 2022 3 úvazky). Z toho STD soc. pracovník 1,0 úvazek (2022 0,5 úvazku) a nový 1,0 úvazek PSS. V SR nový 1,0 úvazek dělen: 0,8 </a:t>
            </a:r>
            <a:r>
              <a:rPr lang="cs-CZ" sz="1600" dirty="0" err="1"/>
              <a:t>úv</a:t>
            </a:r>
            <a:r>
              <a:rPr lang="cs-CZ" sz="1600" dirty="0"/>
              <a:t>. pracovník sociálních službách, 0,1 psychoterapeut a  0,1 peer konzultant. </a:t>
            </a:r>
          </a:p>
          <a:p>
            <a:pPr marL="0" indent="0" algn="just">
              <a:buNone/>
            </a:pPr>
            <a:r>
              <a:rPr lang="cs-CZ" sz="1600" b="1" i="1" dirty="0"/>
              <a:t>V rámci výše uvedeného projektu je navýšení 2 úvazků ZS LK v roce 2024 (STD 1,0 úvazek a SR 1,0 úvazek). </a:t>
            </a:r>
          </a:p>
          <a:p>
            <a:pPr marL="0" indent="0" algn="just">
              <a:buNone/>
            </a:pPr>
            <a:endParaRPr lang="cs-CZ" sz="1600" b="1" i="1" dirty="0"/>
          </a:p>
          <a:p>
            <a:pPr marL="0" indent="0" algn="just">
              <a:buNone/>
            </a:pPr>
            <a:r>
              <a:rPr lang="cs-CZ" sz="1600" b="1" i="1" dirty="0"/>
              <a:t>2024 - 2026</a:t>
            </a:r>
          </a:p>
          <a:p>
            <a:pPr marL="0" indent="0" algn="just">
              <a:buNone/>
            </a:pPr>
            <a:r>
              <a:rPr lang="cs-CZ" sz="1600" b="1" i="1" dirty="0"/>
              <a:t>V rámci STD psychoterapeut, arteterapeut</a:t>
            </a:r>
          </a:p>
          <a:p>
            <a:pPr marL="0" indent="0" algn="just">
              <a:buNone/>
            </a:pPr>
            <a:r>
              <a:rPr lang="cs-CZ" sz="1600" b="1" i="1" dirty="0"/>
              <a:t>V rámci SR posílení PEER konzultantů</a:t>
            </a:r>
          </a:p>
          <a:p>
            <a:pPr marL="0" indent="0">
              <a:buNone/>
            </a:pPr>
            <a:endParaRPr lang="cs-CZ" sz="2000" dirty="0"/>
          </a:p>
          <a:p>
            <a:pPr marL="0" indent="0">
              <a:buNone/>
            </a:pPr>
            <a:endParaRPr lang="cs-CZ" sz="2000" dirty="0"/>
          </a:p>
          <a:p>
            <a:pPr marL="0" indent="0">
              <a:buNone/>
            </a:pPr>
            <a:endParaRPr lang="cs-CZ" sz="2000" b="1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xmlns="" id="{2B510F84-CAD9-3698-280D-CABA8C6A00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5093016"/>
            <a:ext cx="4108782" cy="1444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58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/>
              <a:t>2 SLUŽBY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xmlns="" id="{A8704F40-ED19-47A4-8115-EE13FD95C9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34849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3600" b="1" dirty="0"/>
              <a:t>SOCIÁLNĚ TERAPEUTICKÉ DÍLNY</a:t>
            </a:r>
          </a:p>
          <a:p>
            <a:pPr marL="0" indent="0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dirty="0"/>
              <a:t>AMBULANTNÍ</a:t>
            </a:r>
          </a:p>
          <a:p>
            <a:pPr marL="0" indent="0" algn="ctr">
              <a:buNone/>
            </a:pPr>
            <a:r>
              <a:rPr lang="cs-CZ" dirty="0"/>
              <a:t>7:30 – 15:30</a:t>
            </a:r>
          </a:p>
          <a:p>
            <a:pPr marL="0" indent="0" algn="ctr">
              <a:buNone/>
            </a:pPr>
            <a:endParaRPr lang="cs-CZ" dirty="0"/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xmlns="" id="{62B85A3D-2F62-4F32-84C2-3143216E76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48498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4000" b="1" dirty="0"/>
              <a:t>SOCIÁLNÍ REHABILITACE</a:t>
            </a:r>
          </a:p>
          <a:p>
            <a:pPr marL="0" indent="0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dirty="0"/>
              <a:t>TERÉNNÍ</a:t>
            </a:r>
          </a:p>
          <a:p>
            <a:pPr marL="0" indent="0" algn="ctr">
              <a:buNone/>
            </a:pPr>
            <a:r>
              <a:rPr lang="cs-CZ" dirty="0"/>
              <a:t>AMBULANTNÍ</a:t>
            </a:r>
          </a:p>
          <a:p>
            <a:pPr marL="0" indent="0" algn="ctr">
              <a:buNone/>
            </a:pPr>
            <a:r>
              <a:rPr lang="cs-CZ" dirty="0"/>
              <a:t>7:30 – 15:30</a:t>
            </a:r>
          </a:p>
          <a:p>
            <a:pPr marL="0" indent="0" algn="ctr">
              <a:buNone/>
            </a:pPr>
            <a:endParaRPr lang="cs-CZ" dirty="0"/>
          </a:p>
        </p:txBody>
      </p:sp>
      <p:pic>
        <p:nvPicPr>
          <p:cNvPr id="4" name="Obrázek 3" descr="C:\Users\name\Desktop\Old\Dokumenty\LOGA FOKUS\Fokus-Semily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3528" y="404664"/>
            <a:ext cx="1600200" cy="642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248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0F4A2166-AA74-24BD-F78F-0C2C4F6720E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cs-CZ" dirty="0"/>
              <a:t>Arteterapie a artefiletika</a:t>
            </a:r>
            <a:br>
              <a:rPr lang="cs-CZ" dirty="0"/>
            </a:br>
            <a:r>
              <a:rPr lang="cs-CZ" sz="2200" dirty="0"/>
              <a:t>Jak funguje kreativní proces ? 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xmlns="" id="{4B2395F9-35AE-7CC2-48A5-493BF1DF47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916832"/>
            <a:ext cx="7128792" cy="3672408"/>
          </a:xfrm>
        </p:spPr>
      </p:pic>
    </p:spTree>
    <p:extLst>
      <p:ext uri="{BB962C8B-B14F-4D97-AF65-F5344CB8AC3E}">
        <p14:creationId xmlns:p14="http://schemas.microsoft.com/office/powerpoint/2010/main" val="65799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03197BE1-6D77-4F3A-95BB-7204E8E25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Arteterapie a artefiletika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3610EA15-29D9-E64B-29EE-D89D62D72F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428999"/>
            <a:ext cx="8229600" cy="3154363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cs-CZ" dirty="0"/>
              <a:t>Stejně jako </a:t>
            </a:r>
            <a:r>
              <a:rPr lang="cs-CZ" b="1" dirty="0"/>
              <a:t>arteterapie artefiletika </a:t>
            </a:r>
            <a:r>
              <a:rPr lang="cs-CZ" dirty="0"/>
              <a:t>klade důraz na emocionální zážitek a prožitek při výtvarném projevu. Při něm může docházet k významnému sebepoznání a pochopení našich vnějších a vnitřních vzorců fungování.</a:t>
            </a:r>
          </a:p>
          <a:p>
            <a:pPr algn="just"/>
            <a:r>
              <a:rPr lang="cs-CZ" dirty="0"/>
              <a:t>vychází z vizuální kultury nebo jiných expresivních kulturních projevů jako je drama, hudba, tanec. Vizuální kulturou zde rozumíme výtvarné umění, vizuální stránky médií a estetické stránky hmotné kultury a přírody.</a:t>
            </a:r>
          </a:p>
        </p:txBody>
      </p:sp>
      <p:pic>
        <p:nvPicPr>
          <p:cNvPr id="5" name="Grafický objekt 4" descr="Drama se souvislou výplní">
            <a:extLst>
              <a:ext uri="{FF2B5EF4-FFF2-40B4-BE49-F238E27FC236}">
                <a16:creationId xmlns:a16="http://schemas.microsoft.com/office/drawing/2014/main" xmlns="" id="{139355F2-9E23-B285-BBE4-E443A89B1D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164288" y="685800"/>
            <a:ext cx="914400" cy="91440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xmlns="" id="{1DF991BB-8958-08FE-8616-95967E5B3E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600200"/>
            <a:ext cx="5328592" cy="164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86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22760144-5B72-7AFA-E7A9-1D20F2ED1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Artefiletika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468BDCC8-3815-540B-E44B-1D39D397A9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4474840" cy="48531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/>
              <a:t>Artefiletika :</a:t>
            </a:r>
          </a:p>
          <a:p>
            <a:r>
              <a:rPr lang="cs-CZ" dirty="0"/>
              <a:t>vyzdvihuje význam a důležitost komunikace mezi lidmi.</a:t>
            </a:r>
          </a:p>
          <a:p>
            <a:r>
              <a:rPr lang="cs-CZ" dirty="0"/>
              <a:t>při práci ve skupině pomůže odhalit skryté rozdíly i shody v rámci skupiny.</a:t>
            </a:r>
          </a:p>
          <a:p>
            <a:r>
              <a:rPr lang="cs-CZ" dirty="0"/>
              <a:t>učí respektu jednoho k druhému</a:t>
            </a:r>
          </a:p>
          <a:p>
            <a:r>
              <a:rPr lang="cs-CZ" dirty="0"/>
              <a:t>napomáhá k vzájemné inspiraci a rozvoji emoční inteligence.</a:t>
            </a:r>
          </a:p>
          <a:p>
            <a:r>
              <a:rPr lang="cs-CZ" dirty="0"/>
              <a:t>Stejně jako arteterapie dokáže napomoci zachytit naše pocity, potřeby a programy které si často ani neuvědomujeme nebo se je bojíme vyslovit.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xmlns="" id="{2C94DE54-FDB9-D0DC-C5E3-58F3E3E2E2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417638"/>
            <a:ext cx="3960440" cy="503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7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BFF5D4C2-D60D-25E6-FFE3-51144B032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Ukázky z praxe</a:t>
            </a:r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xmlns="" id="{3EA2E7D4-43D6-8DBC-0206-A605BB32067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9501" y="1733736"/>
            <a:ext cx="3672409" cy="4038600"/>
          </a:xfrm>
        </p:spPr>
      </p:pic>
      <p:sp>
        <p:nvSpPr>
          <p:cNvPr id="10" name="Zástupný obsah 9">
            <a:extLst>
              <a:ext uri="{FF2B5EF4-FFF2-40B4-BE49-F238E27FC236}">
                <a16:creationId xmlns:a16="http://schemas.microsoft.com/office/drawing/2014/main" xmlns="" id="{2597C66B-19AE-CFC1-ACCD-D719F0FED8F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cs-CZ" dirty="0"/>
              <a:t>Pracujeme v malých skupinách, které jsou sestavené podle cílových skupin a potřeb klientů</a:t>
            </a:r>
          </a:p>
          <a:p>
            <a:pPr algn="just"/>
            <a:r>
              <a:rPr lang="cs-CZ" dirty="0"/>
              <a:t>Důraz na bezpečné prostředí</a:t>
            </a:r>
          </a:p>
          <a:p>
            <a:pPr algn="just"/>
            <a:r>
              <a:rPr lang="cs-CZ" dirty="0"/>
              <a:t>Proces tvorby je důležitý a ne to co při něm vznikne (výtvor se nehodnotí)</a:t>
            </a:r>
          </a:p>
          <a:p>
            <a:pPr algn="just"/>
            <a:r>
              <a:rPr lang="cs-CZ" dirty="0"/>
              <a:t>Bavíme se o emocích a myšlenkách které přicházejí…. Vždy podle stavu, potřeb a schopností klientů, nikdy nejsou do ničeho tlačeni</a:t>
            </a:r>
          </a:p>
          <a:p>
            <a:pPr algn="just"/>
            <a:r>
              <a:rPr lang="cs-CZ" dirty="0"/>
              <a:t>Všichni jsou aktivně zapojeni do tvůrčího procesu</a:t>
            </a:r>
          </a:p>
          <a:p>
            <a:pPr algn="just"/>
            <a:r>
              <a:rPr lang="cs-CZ" dirty="0"/>
              <a:t>Soustředíme se na potenciál </a:t>
            </a:r>
          </a:p>
        </p:txBody>
      </p:sp>
    </p:spTree>
    <p:extLst>
      <p:ext uri="{BB962C8B-B14F-4D97-AF65-F5344CB8AC3E}">
        <p14:creationId xmlns:p14="http://schemas.microsoft.com/office/powerpoint/2010/main" val="323088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F7C292E7-E418-7AE4-691E-8FB5FF18C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Lze vidět změnu psychického stavu klienta v tvorbě?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xmlns="" id="{E53CC329-5C68-67D3-4320-4924264FA7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221496" y="1600200"/>
            <a:ext cx="6701007" cy="4525963"/>
          </a:xfrm>
        </p:spPr>
      </p:pic>
    </p:spTree>
    <p:extLst>
      <p:ext uri="{BB962C8B-B14F-4D97-AF65-F5344CB8AC3E}">
        <p14:creationId xmlns:p14="http://schemas.microsoft.com/office/powerpoint/2010/main" val="397219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50F188A7-A357-F562-2204-9756783A6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Při tvorbě využíváme i živly </a:t>
            </a:r>
            <a:r>
              <a:rPr lang="cs-CZ" dirty="0">
                <a:sym typeface="Wingdings" panose="05000000000000000000" pitchFamily="2" charset="2"/>
              </a:rPr>
              <a:t></a:t>
            </a:r>
            <a:br>
              <a:rPr lang="cs-CZ" dirty="0">
                <a:sym typeface="Wingdings" panose="05000000000000000000" pitchFamily="2" charset="2"/>
              </a:rPr>
            </a:br>
            <a:r>
              <a:rPr lang="cs-CZ" sz="2200" dirty="0">
                <a:sym typeface="Wingdings" panose="05000000000000000000" pitchFamily="2" charset="2"/>
              </a:rPr>
              <a:t>skupinová práce „OSTROVY“ </a:t>
            </a:r>
            <a:endParaRPr lang="cs-CZ" sz="2200" dirty="0"/>
          </a:p>
        </p:txBody>
      </p:sp>
      <p:pic>
        <p:nvPicPr>
          <p:cNvPr id="17" name="Zástupný obsah 16">
            <a:extLst>
              <a:ext uri="{FF2B5EF4-FFF2-40B4-BE49-F238E27FC236}">
                <a16:creationId xmlns:a16="http://schemas.microsoft.com/office/drawing/2014/main" xmlns="" id="{5D2B4BEB-B698-8D64-DD08-34D1B9D103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250060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xmlns="" id="{234E1EB8-DB27-486E-575C-B476F3A98F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95943"/>
            <a:ext cx="6192688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46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xmlns="" id="{3ED8770D-3A53-FF02-C302-31F3E45264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70611" y="-504437"/>
            <a:ext cx="2754306" cy="4248472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xmlns="" id="{7B8B83C9-269C-7BE2-3653-629369C8A5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95536" y="3212976"/>
            <a:ext cx="4176464" cy="3145658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xmlns="" id="{8E07D33D-8F82-967D-091C-23CE6AD538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932040" y="242645"/>
            <a:ext cx="3816424" cy="6115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xmlns="" id="{7F1AC5BA-6475-5C44-5507-4FC9FA5407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95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2B70D83E-196A-9D89-406C-0F474D033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Muzikorelaxace individuální i skupinová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xmlns="" id="{1EF0EC79-2141-44EA-8474-A43D0E570A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5" y="1910556"/>
            <a:ext cx="7143750" cy="3905250"/>
          </a:xfrm>
        </p:spPr>
      </p:pic>
    </p:spTree>
    <p:extLst>
      <p:ext uri="{BB962C8B-B14F-4D97-AF65-F5344CB8AC3E}">
        <p14:creationId xmlns:p14="http://schemas.microsoft.com/office/powerpoint/2010/main" val="58460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1143000"/>
          </a:xfrm>
        </p:spPr>
        <p:txBody>
          <a:bodyPr>
            <a:normAutofit/>
          </a:bodyPr>
          <a:lstStyle/>
          <a:p>
            <a:r>
              <a:rPr lang="cs-CZ" b="1" dirty="0"/>
              <a:t>Cílová skupina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cs-CZ" b="1" dirty="0"/>
          </a:p>
          <a:p>
            <a:r>
              <a:rPr lang="cs-CZ" b="1" dirty="0"/>
              <a:t>osoby s chronickým duševním onemocněním</a:t>
            </a:r>
          </a:p>
          <a:p>
            <a:r>
              <a:rPr lang="cs-CZ" b="1" dirty="0"/>
              <a:t>osoby s kombinovaným postižením </a:t>
            </a:r>
          </a:p>
          <a:p>
            <a:r>
              <a:rPr lang="cs-CZ" b="1" dirty="0"/>
              <a:t>osoby s mentálním postižením</a:t>
            </a:r>
          </a:p>
          <a:p>
            <a:endParaRPr lang="cs-CZ" b="1" dirty="0"/>
          </a:p>
          <a:p>
            <a:pPr marL="0" indent="0">
              <a:buNone/>
            </a:pPr>
            <a:endParaRPr lang="cs-CZ" b="1" dirty="0"/>
          </a:p>
          <a:p>
            <a:r>
              <a:rPr lang="cs-CZ" b="1" dirty="0"/>
              <a:t>Ve věku 15 – 65 let (STD) 15 – 75 let (SR)</a:t>
            </a:r>
          </a:p>
          <a:p>
            <a:r>
              <a:rPr lang="cs-CZ" dirty="0"/>
              <a:t>Působíme v regionech ORP Semily, Jilemnice, </a:t>
            </a:r>
            <a:br>
              <a:rPr lang="cs-CZ" dirty="0"/>
            </a:br>
            <a:r>
              <a:rPr lang="cs-CZ" dirty="0"/>
              <a:t> Železný Brod</a:t>
            </a:r>
          </a:p>
        </p:txBody>
      </p:sp>
      <p:pic>
        <p:nvPicPr>
          <p:cNvPr id="4" name="Obrázek 3" descr="C:\Users\name\Desktop\Old\Dokumenty\LOGA FOKUS\Fokus-Semily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3528" y="404664"/>
            <a:ext cx="1600200" cy="642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8" name="Picture 8" descr="VÃ½sledek obrÃ¡zku pro SCHIZOFRENIA) icon">
            <a:extLst>
              <a:ext uri="{FF2B5EF4-FFF2-40B4-BE49-F238E27FC236}">
                <a16:creationId xmlns:a16="http://schemas.microsoft.com/office/drawing/2014/main" xmlns="" id="{76B7617A-71B8-4ED5-AE07-23DBEA14D0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5" t="6800" r="3477" b="9500"/>
          <a:stretch/>
        </p:blipFill>
        <p:spPr bwMode="auto">
          <a:xfrm>
            <a:off x="6732240" y="2852936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55576" y="2924944"/>
            <a:ext cx="7772400" cy="2088232"/>
          </a:xfrm>
        </p:spPr>
        <p:txBody>
          <a:bodyPr>
            <a:normAutofit/>
          </a:bodyPr>
          <a:lstStyle/>
          <a:p>
            <a:r>
              <a:rPr lang="cs-CZ" dirty="0"/>
              <a:t>DĚKUJEME ZA POZORNOST A SPOLUPRÁCI</a:t>
            </a:r>
          </a:p>
        </p:txBody>
      </p:sp>
      <p:pic>
        <p:nvPicPr>
          <p:cNvPr id="4" name="Obrázek 3" descr="C:\Users\name\Desktop\Old\Dokumenty\LOGA FOKUS\Fokus-Semily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03848" y="1484784"/>
            <a:ext cx="2871348" cy="115212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xmlns="" id="{1F2F19B2-2472-42AF-8B42-A76F9C8AE580}"/>
              </a:ext>
            </a:extLst>
          </p:cNvPr>
          <p:cNvSpPr txBox="1">
            <a:spLocks/>
          </p:cNvSpPr>
          <p:nvPr/>
        </p:nvSpPr>
        <p:spPr>
          <a:xfrm>
            <a:off x="776152" y="4581128"/>
            <a:ext cx="7772400" cy="20882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/>
              <a:t>KONTAKT: </a:t>
            </a:r>
            <a:r>
              <a:rPr lang="cs-CZ" sz="3600" dirty="0">
                <a:hlinkClick r:id="rId3"/>
              </a:rPr>
              <a:t>fokussemily@seznam.cz</a:t>
            </a:r>
            <a:endParaRPr lang="cs-CZ" sz="3600" dirty="0"/>
          </a:p>
          <a:p>
            <a:r>
              <a:rPr lang="cs-CZ" sz="3600" dirty="0"/>
              <a:t>+420 774 083 085</a:t>
            </a:r>
          </a:p>
          <a:p>
            <a:r>
              <a:rPr lang="cs-CZ" sz="3600" dirty="0"/>
              <a:t>www.fokussemily.cz </a:t>
            </a:r>
          </a:p>
        </p:txBody>
      </p:sp>
    </p:spTree>
    <p:extLst>
      <p:ext uri="{BB962C8B-B14F-4D97-AF65-F5344CB8AC3E}">
        <p14:creationId xmlns:p14="http://schemas.microsoft.com/office/powerpoint/2010/main" val="32092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xmlns="" id="{11003BAE-8ADD-D040-6EB4-9E3611C964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102" y="260648"/>
            <a:ext cx="5495795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9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xmlns="" id="{90F9D042-E49F-C352-14F2-E9BA7DC283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052736"/>
            <a:ext cx="4392488" cy="5517232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xmlns="" id="{D50AD175-20E7-DFB0-64ED-2371BC808EB3}"/>
              </a:ext>
            </a:extLst>
          </p:cNvPr>
          <p:cNvSpPr txBox="1"/>
          <p:nvPr/>
        </p:nvSpPr>
        <p:spPr>
          <a:xfrm>
            <a:off x="2267744" y="332656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„Nelze to rozmotat“</a:t>
            </a:r>
          </a:p>
        </p:txBody>
      </p:sp>
    </p:spTree>
    <p:extLst>
      <p:ext uri="{BB962C8B-B14F-4D97-AF65-F5344CB8AC3E}">
        <p14:creationId xmlns:p14="http://schemas.microsoft.com/office/powerpoint/2010/main" val="252390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1143000"/>
          </a:xfrm>
        </p:spPr>
        <p:txBody>
          <a:bodyPr>
            <a:normAutofit/>
          </a:bodyPr>
          <a:lstStyle/>
          <a:p>
            <a:r>
              <a:rPr lang="cs-CZ" b="1" dirty="0"/>
              <a:t>Sociálně terapeutické dílny</a:t>
            </a:r>
          </a:p>
        </p:txBody>
      </p:sp>
      <p:sp>
        <p:nvSpPr>
          <p:cNvPr id="9" name="Zástupný obsah 8">
            <a:extLst>
              <a:ext uri="{FF2B5EF4-FFF2-40B4-BE49-F238E27FC236}">
                <a16:creationId xmlns:a16="http://schemas.microsoft.com/office/drawing/2014/main" xmlns="" id="{2392EF10-D198-4792-A7CB-45EACB37A5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18752"/>
            <a:ext cx="8229600" cy="5007411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NÁCVIK PRACOVNÍCH DOVEDNOSTÍ</a:t>
            </a:r>
          </a:p>
        </p:txBody>
      </p:sp>
      <p:pic>
        <p:nvPicPr>
          <p:cNvPr id="4" name="Obrázek 3" descr="C:\Users\name\Desktop\Old\Dokumenty\LOGA FOKUS\Fokus-Semily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39552" y="476672"/>
            <a:ext cx="1600200" cy="642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xmlns="" id="{BA841246-0D48-7ABD-652D-42D5DC273A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969144"/>
            <a:ext cx="4956043" cy="3717032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xmlns="" id="{FAC217EC-C4C8-DFD8-1E0A-DCD6E767A7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63" y="4072380"/>
            <a:ext cx="2890664" cy="2167998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xmlns="" id="{BD904BD5-816B-DB81-86E2-AA5A43F54F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63" y="1760832"/>
            <a:ext cx="2890664" cy="21679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23528" y="210344"/>
            <a:ext cx="4142656" cy="914360"/>
          </a:xfrm>
        </p:spPr>
        <p:txBody>
          <a:bodyPr>
            <a:normAutofit fontScale="90000"/>
          </a:bodyPr>
          <a:lstStyle/>
          <a:p>
            <a:pPr algn="ctr"/>
            <a:r>
              <a:rPr lang="cs-CZ" sz="4400" dirty="0"/>
              <a:t>Dílna na výrobu svíček</a:t>
            </a:r>
          </a:p>
        </p:txBody>
      </p:sp>
      <p:pic>
        <p:nvPicPr>
          <p:cNvPr id="11" name="Zástupný symbol pro obsah 10" descr="IMG_1786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268760"/>
            <a:ext cx="7108825" cy="5331619"/>
          </a:xfr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xmlns="" id="{F2A3DE29-D0A8-4E9E-A670-675817014A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7" t="9051" r="5113"/>
          <a:stretch/>
        </p:blipFill>
        <p:spPr>
          <a:xfrm>
            <a:off x="4572000" y="144016"/>
            <a:ext cx="4265683" cy="32129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7242048" cy="882352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cs-CZ" sz="4000" dirty="0"/>
              <a:t>Řemeslná dílna</a:t>
            </a:r>
          </a:p>
        </p:txBody>
      </p:sp>
      <p:pic>
        <p:nvPicPr>
          <p:cNvPr id="15" name="Zástupný obsah 14">
            <a:extLst>
              <a:ext uri="{FF2B5EF4-FFF2-40B4-BE49-F238E27FC236}">
                <a16:creationId xmlns:a16="http://schemas.microsoft.com/office/drawing/2014/main" xmlns="" id="{3E92AC8E-BAD6-40DD-B5FC-8736C9E49FB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7" y="908720"/>
            <a:ext cx="7691197" cy="5768398"/>
          </a:xfrm>
        </p:spPr>
      </p:pic>
      <p:pic>
        <p:nvPicPr>
          <p:cNvPr id="7" name="Zástupný obsah 6">
            <a:extLst>
              <a:ext uri="{FF2B5EF4-FFF2-40B4-BE49-F238E27FC236}">
                <a16:creationId xmlns:a16="http://schemas.microsoft.com/office/drawing/2014/main" xmlns="" id="{1B5ECBAA-6F30-454D-82E9-7480FA3D2C7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196752"/>
            <a:ext cx="4038600" cy="3028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0154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79512" y="188640"/>
            <a:ext cx="2952328" cy="882352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cs-CZ" sz="4000" dirty="0"/>
              <a:t>Šicí dílna</a:t>
            </a:r>
          </a:p>
        </p:txBody>
      </p:sp>
      <p:pic>
        <p:nvPicPr>
          <p:cNvPr id="10" name="Zástupný obsah 9">
            <a:extLst>
              <a:ext uri="{FF2B5EF4-FFF2-40B4-BE49-F238E27FC236}">
                <a16:creationId xmlns:a16="http://schemas.microsoft.com/office/drawing/2014/main" xmlns="" id="{D8E2E180-9417-CB7C-5DF8-620A6D4337A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80728"/>
            <a:ext cx="4038600" cy="3028345"/>
          </a:xfrm>
        </p:spPr>
      </p:pic>
      <p:pic>
        <p:nvPicPr>
          <p:cNvPr id="12" name="Zástupný obsah 11">
            <a:extLst>
              <a:ext uri="{FF2B5EF4-FFF2-40B4-BE49-F238E27FC236}">
                <a16:creationId xmlns:a16="http://schemas.microsoft.com/office/drawing/2014/main" xmlns="" id="{2C02FB3B-54C0-BA1E-0609-F455D8536A9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80728"/>
            <a:ext cx="4038600" cy="3028950"/>
          </a:xfr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xmlns="" id="{79DB2E3C-6E56-A64B-24D4-BB5C430302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301170"/>
            <a:ext cx="2894130" cy="2170598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xmlns="" id="{15781D83-F83B-EA14-7F28-DAA8E0A96AA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770" y="4103578"/>
            <a:ext cx="1923678" cy="2565782"/>
          </a:xfrm>
          <a:prstGeom prst="rect">
            <a:avLst/>
          </a:prstGeom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xmlns="" id="{86021195-EB06-80FC-4C4E-2A10E5FAF9B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104456"/>
            <a:ext cx="1923678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62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540</TotalTime>
  <Words>486</Words>
  <Application>Microsoft Office PowerPoint</Application>
  <PresentationFormat>Předvádění na obrazovce (4:3)</PresentationFormat>
  <Paragraphs>131</Paragraphs>
  <Slides>30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30</vt:i4>
      </vt:variant>
    </vt:vector>
  </HeadingPairs>
  <TitlesOfParts>
    <vt:vector size="31" baseType="lpstr">
      <vt:lpstr>1_Vlastní návrh</vt:lpstr>
      <vt:lpstr>FOKUS Semily, z.s. Arteterapie jako nedílná součást sociální služby </vt:lpstr>
      <vt:lpstr>2 SLUŽBY</vt:lpstr>
      <vt:lpstr>Cílová skupina</vt:lpstr>
      <vt:lpstr>Prezentace aplikace PowerPoint</vt:lpstr>
      <vt:lpstr>Prezentace aplikace PowerPoint</vt:lpstr>
      <vt:lpstr>Sociálně terapeutické dílny</vt:lpstr>
      <vt:lpstr>Dílna na výrobu svíček</vt:lpstr>
      <vt:lpstr>Řemeslná dílna</vt:lpstr>
      <vt:lpstr>Šicí dílna</vt:lpstr>
      <vt:lpstr>Práce na zahradě</vt:lpstr>
      <vt:lpstr>Sociálně terapeutické dílny</vt:lpstr>
      <vt:lpstr>Relaxační/terapeutická místnost</vt:lpstr>
      <vt:lpstr>Kontakt s přirozeným sociálním prostředím</vt:lpstr>
      <vt:lpstr>SOCIÁLNÍ REHABILITACE</vt:lpstr>
      <vt:lpstr>Prezentace aplikace PowerPoint</vt:lpstr>
      <vt:lpstr>SOCIÁLNÍ REHABILITACE</vt:lpstr>
      <vt:lpstr>SOCIÁLNÍ REHABILITACE</vt:lpstr>
      <vt:lpstr>SOCIÁLNÍ REHABILITACE</vt:lpstr>
      <vt:lpstr>Rozvoj Fokusu Semily 2023 - 2026</vt:lpstr>
      <vt:lpstr>Arteterapie a artefiletika Jak funguje kreativní proces ? </vt:lpstr>
      <vt:lpstr>Arteterapie a artefiletika</vt:lpstr>
      <vt:lpstr>Artefiletika</vt:lpstr>
      <vt:lpstr>Ukázky z praxe</vt:lpstr>
      <vt:lpstr>Lze vidět změnu psychického stavu klienta v tvorbě?</vt:lpstr>
      <vt:lpstr>Při tvorbě využíváme i živly  skupinová práce „OSTROVY“ </vt:lpstr>
      <vt:lpstr>Prezentace aplikace PowerPoint</vt:lpstr>
      <vt:lpstr>Prezentace aplikace PowerPoint</vt:lpstr>
      <vt:lpstr>Prezentace aplikace PowerPoint</vt:lpstr>
      <vt:lpstr>Muzikorelaxace individuální i skupinová</vt:lpstr>
      <vt:lpstr>DĚKUJEME ZA POZORNOST A SPOLUPRÁCI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FOKUS Semily, z.s. SOCIÁLNÍ REHABILITACE</dc:title>
  <dc:creator>Fokus Semily</dc:creator>
  <cp:lastModifiedBy>Kateřina Brzáková</cp:lastModifiedBy>
  <cp:revision>115</cp:revision>
  <cp:lastPrinted>2019-06-26T06:38:22Z</cp:lastPrinted>
  <dcterms:created xsi:type="dcterms:W3CDTF">2018-01-17T18:57:39Z</dcterms:created>
  <dcterms:modified xsi:type="dcterms:W3CDTF">2024-09-25T10:16:28Z</dcterms:modified>
</cp:coreProperties>
</file>