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8" r:id="rId2"/>
    <p:sldId id="270" r:id="rId3"/>
    <p:sldId id="275" r:id="rId4"/>
    <p:sldId id="274" r:id="rId5"/>
    <p:sldId id="276" r:id="rId6"/>
    <p:sldId id="258" r:id="rId7"/>
    <p:sldId id="279" r:id="rId8"/>
    <p:sldId id="277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ka" initials="L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225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83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084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431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375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013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282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585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7529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2345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0132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00F1DF9-260C-47D9-8BD8-B5AD2D830401}" type="datetimeFigureOut">
              <a:rPr lang="cs-CZ" smtClean="0"/>
              <a:t>25.09.2024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A03C249-18CD-4270-A365-6319987192D7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92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fokusturnov.c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kusturnov.cz/" TargetMode="External"/><Relationship Id="rId2" Type="http://schemas.openxmlformats.org/officeDocument/2006/relationships/hyperlink" Target="mailto:fokus@fokusturnov.cz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B086DCF-294E-11E3-5602-96DDB60A73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3211" y="3781887"/>
            <a:ext cx="3319815" cy="519944"/>
          </a:xfrm>
        </p:spPr>
        <p:txBody>
          <a:bodyPr>
            <a:normAutofit/>
          </a:bodyPr>
          <a:lstStyle/>
          <a:p>
            <a:endParaRPr lang="cs-CZ" sz="10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A7D53D8B-CE1C-CEBC-FEE8-02C575684A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021" y="4516438"/>
            <a:ext cx="9144000" cy="11475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Podporujeme lidi s duševními potížemi na cestě k zotavení</a:t>
            </a:r>
          </a:p>
        </p:txBody>
      </p:sp>
      <p:pic>
        <p:nvPicPr>
          <p:cNvPr id="1026" name="Picture 2">
            <a:hlinkClick r:id="rId2"/>
            <a:extLst>
              <a:ext uri="{FF2B5EF4-FFF2-40B4-BE49-F238E27FC236}">
                <a16:creationId xmlns:a16="http://schemas.microsoft.com/office/drawing/2014/main" xmlns="" id="{E4680290-41FA-3784-A7C8-6F062665C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4" y="948870"/>
            <a:ext cx="4306041" cy="193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3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xmlns="" id="{3A038F4A-FDA9-8DE9-21F6-91E5C1309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4115" y="2441766"/>
            <a:ext cx="10058400" cy="98723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800"/>
              </a:spcAft>
            </a:pPr>
            <a:r>
              <a:rPr lang="cs-CZ" sz="4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Děkuji za pozornost  a  přeji vám hodně zdraví, nejen toho duševního.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cs-CZ" sz="22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xmlns="" id="{5F7B7809-95C8-5850-200A-A881B1F71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625265"/>
            <a:ext cx="10058400" cy="1225837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cs-CZ" sz="1200" b="1" i="0" u="none" strike="noStrike" kern="1200" cap="all" spc="-5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Fokus </a:t>
            </a:r>
            <a:r>
              <a:rPr kumimoji="0" lang="cs-CZ" sz="1200" b="1" i="0" u="none" strike="noStrike" kern="1200" cap="all" spc="-5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turnov</a:t>
            </a:r>
            <a:r>
              <a:rPr kumimoji="0" lang="cs-CZ" sz="1200" b="1" i="0" u="none" strike="noStrike" kern="1200" cap="all" spc="-5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, </a:t>
            </a:r>
            <a:r>
              <a:rPr kumimoji="0" lang="cs-CZ" sz="1200" b="1" i="0" u="none" strike="noStrike" kern="1200" cap="all" spc="-5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z.s</a:t>
            </a:r>
            <a:r>
              <a:rPr kumimoji="0" lang="cs-CZ" sz="1200" b="1" i="0" u="none" strike="noStrike" kern="1200" cap="all" spc="-5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cs-CZ" sz="1200" b="0" i="0" u="none" strike="noStrike" kern="1200" cap="all" spc="-5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Skálova 2336, 511 01  Turnov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cs-CZ" sz="1200" b="0" i="0" u="none" strike="noStrike" kern="1200" cap="all" spc="-5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www.fokusturnov.cz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cs-CZ" sz="1200" b="0" i="0" u="none" strike="noStrike" kern="1200" cap="all" spc="-5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fokus@fokusturnov.cz</a:t>
            </a:r>
            <a:endParaRPr kumimoji="0" lang="cs-CZ" sz="1200" b="0" i="0" u="none" strike="noStrike" kern="1200" cap="all" spc="-5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  <a:p>
            <a:endParaRPr lang="cs-CZ" dirty="0"/>
          </a:p>
          <a:p>
            <a:endParaRPr lang="cs-CZ" dirty="0"/>
          </a:p>
        </p:txBody>
      </p:sp>
      <p:pic>
        <p:nvPicPr>
          <p:cNvPr id="2" name="Picture 2">
            <a:hlinkClick r:id="rId3"/>
            <a:extLst>
              <a:ext uri="{FF2B5EF4-FFF2-40B4-BE49-F238E27FC236}">
                <a16:creationId xmlns:a16="http://schemas.microsoft.com/office/drawing/2014/main" xmlns="" id="{9205728F-94F0-2BCC-30CA-41A13080D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217" y="4887123"/>
            <a:ext cx="2146732" cy="96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04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5597826-08C3-8A8D-C13C-6DF7DA1B8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A5E03EAA-288D-D424-3024-8824FA8E9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99244"/>
            <a:ext cx="10058400" cy="929492"/>
          </a:xfrm>
        </p:spPr>
        <p:txBody>
          <a:bodyPr>
            <a:normAutofit/>
          </a:bodyPr>
          <a:lstStyle/>
          <a:p>
            <a:r>
              <a:rPr lang="cs-CZ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DUŠEVNÍ ZDRAVÍ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4515A810-8F71-93D6-7743-FD94E83A2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13023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333333"/>
                </a:solidFill>
                <a:latin typeface="Roboto" panose="02000000000000000000" pitchFamily="2" charset="0"/>
              </a:rPr>
              <a:t>Duševní zdraví je stav, který umožňuje lidem prožívat smysluplný život, štěstí a naplňující vztahy, uvědomovat si a realizovat vlastní potenciál, vypořádat se s normální životní stresovou zátěží, produktivně pracovat a přispívat k blahobytu společnosti. Duševní zdraví není pouze absence duševního onemocnění, ale základní komponenta zdraví, tj stavu fyzické, mentální a sociální pohody (WHO, 2014)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5AA7E98F-14F0-B6B6-BD5A-15A5F8EEA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679" y="4052244"/>
            <a:ext cx="1682642" cy="17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1358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64FD260-FC15-497C-38FC-967951357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C276EF0-2A53-AE34-6789-5CA9ADD2B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99244"/>
            <a:ext cx="10058400" cy="929492"/>
          </a:xfrm>
        </p:spPr>
        <p:txBody>
          <a:bodyPr>
            <a:normAutofit/>
          </a:bodyPr>
          <a:lstStyle/>
          <a:p>
            <a:endParaRPr lang="cs-CZ" sz="44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C20E8173-2B8F-3F0E-6C62-340420F75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13023"/>
          </a:xfrm>
        </p:spPr>
        <p:txBody>
          <a:bodyPr>
            <a:normAutofit/>
          </a:bodyPr>
          <a:lstStyle/>
          <a:p>
            <a:endParaRPr lang="cs-CZ" dirty="0">
              <a:solidFill>
                <a:srgbClr val="333333"/>
              </a:solidFill>
              <a:latin typeface="Roboto" panose="02000000000000000000" pitchFamily="2" charset="0"/>
            </a:endParaRPr>
          </a:p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35043DEF-39DC-1912-5BC3-0E78D132A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050" y="0"/>
            <a:ext cx="10740489" cy="631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21586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98C0AE2-C395-0029-2AD1-E6131B8E0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C947886-AB57-E504-ABE6-DD97AECCA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99244"/>
            <a:ext cx="10058400" cy="929492"/>
          </a:xfrm>
        </p:spPr>
        <p:txBody>
          <a:bodyPr>
            <a:normAutofit/>
          </a:bodyPr>
          <a:lstStyle/>
          <a:p>
            <a:r>
              <a:rPr lang="cs-CZ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FOKUS TURNOV, z. s.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1C2F3A5A-4700-AC10-DFD0-FCC0E2A8A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040" y="1771842"/>
            <a:ext cx="10027920" cy="4413023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FOKUS Turnov, </a:t>
            </a:r>
            <a:r>
              <a:rPr lang="cs-CZ" sz="1400" dirty="0" err="1">
                <a:solidFill>
                  <a:srgbClr val="333333"/>
                </a:solidFill>
                <a:latin typeface="Roboto" panose="02000000000000000000" pitchFamily="2" charset="0"/>
              </a:rPr>
              <a:t>z.s</a:t>
            </a: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. je nestátní nezisková organizace, která obhajuje a prosazuje zájmy osob s duševním onemocněním a mentálním postižením. V roce 2024 slavíme 30 let svého působení.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Jsme poskytovatelem čtyř registrovaných sociálních služeb a pracujeme v souladu s reformou péče o duševní zdraví.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Pracujeme s lidmi s již diagnostikovaným duševním onemocněním i s lidmi v krizi bez předchozí zkušenosti  duševními potížemi.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Naše hlavní úsilí směřuje k individuální podpoře každého člověka.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Kromě poskytování sociálních služeb se věnujeme dalším projektům a aktivitám, zaměřeným na zlepšování duševního zdraví a péče o něj, </a:t>
            </a:r>
            <a:r>
              <a:rPr lang="cs-CZ" sz="1400" dirty="0" err="1">
                <a:solidFill>
                  <a:srgbClr val="333333"/>
                </a:solidFill>
                <a:latin typeface="Roboto" panose="02000000000000000000" pitchFamily="2" charset="0"/>
              </a:rPr>
              <a:t>destigmatizaci</a:t>
            </a: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, osvětu a spolupráci v regionu.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Aktuálně zaměstnáváme 42 pracovníků v různých typech pracovních úvazků.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Podílíme se na přípravě budoucích profesionálů ve zdravotní i sociální oblasti (praxe, stáže), v únoru 2024 jsme se stali fakultním pracovištěm TUL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400" dirty="0">
                <a:solidFill>
                  <a:srgbClr val="333333"/>
                </a:solidFill>
                <a:latin typeface="Roboto" panose="02000000000000000000" pitchFamily="2" charset="0"/>
              </a:rPr>
              <a:t>Jsme na cestě k CDZ…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98676831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0B84B94-B006-207F-FA95-E82772A6E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F2903C7-B613-B7A1-53DA-1E649AA32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89411"/>
            <a:ext cx="10058400" cy="952640"/>
          </a:xfrm>
        </p:spPr>
        <p:txBody>
          <a:bodyPr>
            <a:normAutofit/>
          </a:bodyPr>
          <a:lstStyle/>
          <a:p>
            <a:r>
              <a:rPr lang="cs-CZ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POLYFUNKČNÍ KOMUNITNÍ CENTRUM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4EBB8DDC-B95A-BB76-3329-BFC798FA49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1895475"/>
            <a:ext cx="5661329" cy="3821833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 roce 2021 se FOKUS dočkal nového sídla a krásného zázemí. 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Objekt je majetkem města, vybavení budovy a zahrada jsou financovány z dotací a grantů, převážně z projektu IROP. 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Budova slouží komunitám i široké veřejnosti. 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Konzultační místnost je využívána jako poradenské a kontaktní místo pro spřátelené organizace. 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xmlns="" id="{77A0D5AB-6376-EF47-B736-7A466C9E7D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26610" y="2049920"/>
            <a:ext cx="2466975" cy="185737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B747E0A3-6D93-059C-3563-76958D47D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703" y="3612905"/>
            <a:ext cx="3632753" cy="242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0524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8A6C4E2-CAA1-ED50-8B62-A0B096A1B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98289"/>
            <a:ext cx="10058400" cy="952640"/>
          </a:xfrm>
        </p:spPr>
        <p:txBody>
          <a:bodyPr/>
          <a:lstStyle/>
          <a:p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AMBULANTNÍ SLUŽBY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4638423F-AF4F-9429-5DF5-6F1A68A64F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049920"/>
            <a:ext cx="4937760" cy="402336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2400"/>
              </a:spcBef>
            </a:pPr>
            <a:r>
              <a:rPr lang="cs-CZ" b="1" u="sng" dirty="0">
                <a:latin typeface="Cambria" panose="02040503050406030204" pitchFamily="18" charset="0"/>
                <a:ea typeface="Cambria" panose="02040503050406030204" pitchFamily="18" charset="0"/>
              </a:rPr>
              <a:t>CENTRUM DENNÍCH SLUŽEB</a:t>
            </a:r>
          </a:p>
          <a:p>
            <a:pPr lvl="1">
              <a:lnSpc>
                <a:spcPct val="150000"/>
              </a:lnSpc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Služba pro lidi s mentálním postižením, 16+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Každý den od 7h do 15h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Přístup zaměřený na člověka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Individuální i skupinové aktivity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Podpora v získávání dovedností potřebných pro běžný život v komunitě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Maximální okamžitá kapacita 15 lidí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2,5 úvazku (3 pracovníci)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ORP Turnov a Železný Brod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435B9030-1753-ED39-9DDD-0C7CEDDE6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7920" y="2049920"/>
            <a:ext cx="4937760" cy="4023360"/>
          </a:xfrm>
        </p:spPr>
        <p:txBody>
          <a:bodyPr>
            <a:normAutofit fontScale="92500" lnSpcReduction="20000"/>
          </a:bodyPr>
          <a:lstStyle/>
          <a:p>
            <a:r>
              <a:rPr lang="cs-CZ" b="1" u="sng" dirty="0">
                <a:latin typeface="Cambria" panose="02040503050406030204" pitchFamily="18" charset="0"/>
                <a:ea typeface="Cambria" panose="02040503050406030204" pitchFamily="18" charset="0"/>
              </a:rPr>
              <a:t>SOCIÁLNĚ TERAPEUTICKÉ DÍLNY</a:t>
            </a:r>
          </a:p>
          <a:p>
            <a:pPr lvl="1">
              <a:lnSpc>
                <a:spcPct val="150000"/>
              </a:lnSpc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Služba pro lidi s duševním onemocněním, 16+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Každý den od 8h do 16h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Příprava (nejen) na pracovní uplatnění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Individuální i skupinové aktivity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Různorodý tým pracovníků – široké spektrum aktivit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Maximální okamžitá kapacita 25 lidí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 úvazků od 2024 (6 pracovníků)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ORP Turnov a Železný Brod</a:t>
            </a:r>
          </a:p>
        </p:txBody>
      </p:sp>
    </p:spTree>
    <p:extLst>
      <p:ext uri="{BB962C8B-B14F-4D97-AF65-F5344CB8AC3E}">
        <p14:creationId xmlns:p14="http://schemas.microsoft.com/office/powerpoint/2010/main" val="165741586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8A6C4E2-CAA1-ED50-8B62-A0B096A1B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89411"/>
            <a:ext cx="10058400" cy="952640"/>
          </a:xfrm>
        </p:spPr>
        <p:txBody>
          <a:bodyPr/>
          <a:lstStyle/>
          <a:p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TERÉNNÍ SLUŽBY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4638423F-AF4F-9429-5DF5-6F1A68A64F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049920"/>
            <a:ext cx="4937760" cy="402336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2400"/>
              </a:spcBef>
            </a:pPr>
            <a:r>
              <a:rPr lang="cs-CZ" b="1" u="sng" dirty="0">
                <a:latin typeface="Cambria" panose="02040503050406030204" pitchFamily="18" charset="0"/>
                <a:ea typeface="Cambria" panose="02040503050406030204" pitchFamily="18" charset="0"/>
              </a:rPr>
              <a:t>SOCIÁLNÍ REHABILITACE</a:t>
            </a:r>
          </a:p>
          <a:p>
            <a:pPr lvl="1">
              <a:lnSpc>
                <a:spcPct val="150000"/>
              </a:lnSpc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Služba prevence, na 6 měsíců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Služba pro lidi v psychické krizi, 13+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Každý den od 8h do 16h nebo dle domluvy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Sociální práce v terénu i ambulanci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Psychoterapie, podpora peer pracovníků, spolupráce s klinickým psychologem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2022 – 2 úvazky; 2024 – 8 úvazků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ORP Turnov a Jilemnice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Únikový východ</a:t>
            </a:r>
            <a:endParaRPr lang="cs-CZ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xmlns="" id="{435B9030-1753-ED39-9DDD-0C7CEDDE6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7920" y="2049920"/>
            <a:ext cx="4937760" cy="4023360"/>
          </a:xfrm>
        </p:spPr>
        <p:txBody>
          <a:bodyPr>
            <a:normAutofit fontScale="92500" lnSpcReduction="20000"/>
          </a:bodyPr>
          <a:lstStyle/>
          <a:p>
            <a:r>
              <a:rPr lang="cs-CZ" b="1" u="sng" dirty="0">
                <a:latin typeface="Cambria" panose="02040503050406030204" pitchFamily="18" charset="0"/>
                <a:ea typeface="Cambria" panose="02040503050406030204" pitchFamily="18" charset="0"/>
              </a:rPr>
              <a:t>PODPORA SAMOSTATNÉHO BYDLENÍ</a:t>
            </a:r>
          </a:p>
          <a:p>
            <a:pPr lvl="1">
              <a:lnSpc>
                <a:spcPct val="150000"/>
              </a:lnSpc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Služba péče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Služba pro lidi s mentálním postižením  duševním onemocněním, 16+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Každý den od 8h do 16h nebo dle domluvy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Práce v terénu, doprovody, podpora v domácnosti… podpora v zachování samostatného bydlení v komunitě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 úvazků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ORP Turnov, Jilemnice, Semily a Železný Brod</a:t>
            </a:r>
          </a:p>
        </p:txBody>
      </p:sp>
    </p:spTree>
    <p:extLst>
      <p:ext uri="{BB962C8B-B14F-4D97-AF65-F5344CB8AC3E}">
        <p14:creationId xmlns:p14="http://schemas.microsoft.com/office/powerpoint/2010/main" val="395022020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F4B725B-EFAF-4AA7-0857-1DBE4C2B6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xmlns="" id="{1F42B0CA-CD68-7B6E-1607-03C5C858E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02483"/>
          </a:xfrm>
        </p:spPr>
        <p:txBody>
          <a:bodyPr>
            <a:normAutofit/>
          </a:bodyPr>
          <a:lstStyle/>
          <a:p>
            <a:r>
              <a:rPr lang="cs-CZ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DALŠÍ AKTIVTY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xmlns="" id="{9FE0683B-D215-7927-E753-7928DC8C6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1" y="2023288"/>
            <a:ext cx="4468632" cy="2896582"/>
          </a:xfrm>
        </p:spPr>
        <p:txBody>
          <a:bodyPr>
            <a:normAutofit fontScale="85000" lnSpcReduction="10000"/>
          </a:bodyPr>
          <a:lstStyle/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24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cs-CZ" sz="1900" b="1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ÚNIKOVÝ VÝCHOD</a:t>
            </a:r>
            <a:endParaRPr lang="cs-CZ" sz="19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 roce 2023 zřídila služba Sociální rehabilitace tzv. Únikový východ – speciální ambulantní hodiny, kdy mohou mladí lidé každý čtvrtek odpoledne přímo v Polyfunkčním komunitním centru hledat radu a podporu, pokud mají duševní obtíž nebo otázky na toto téma. K dispozici jim je nejenom vyškolený pracovník, ale také peer konzultant a psychoterapeut.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xmlns="" id="{145A730F-02F8-ABDC-B5C2-528036195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4829871"/>
            <a:ext cx="2669652" cy="1470564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58F75FD1-4910-1828-BDF3-C4C52CEA5C7E}"/>
              </a:ext>
            </a:extLst>
          </p:cNvPr>
          <p:cNvSpPr txBox="1"/>
          <p:nvPr/>
        </p:nvSpPr>
        <p:spPr>
          <a:xfrm>
            <a:off x="6838123" y="2126973"/>
            <a:ext cx="4468632" cy="2732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24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cs-CZ" sz="1500" b="1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(NE)BLÁZNI, TURNOVE!</a:t>
            </a:r>
            <a:endParaRPr lang="cs-CZ" sz="2000" dirty="0">
              <a:solidFill>
                <a:schemeClr val="accent1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84048" marR="0" lvl="1" indent="-182880" algn="l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99CB3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Letos proběhne již pátý ročník festivalu (NE)BÁZNI, TURNOVE!, který každoročně pořádá FOKUS Turnov v rámci mezinárodních týdnů pro duševní zdraví. Během jednoho zářijového týdne nabídne odborné i laické veřejnosti řadu příležitostí k setkání, diskuzi i pobavení.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60C10CD3-A72B-5625-4865-F4DC36254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772" y="4970938"/>
            <a:ext cx="2109334" cy="118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9836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xmlns="" id="{625B9BF9-1E18-5786-0FCF-67696BC1D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cs-CZ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PRIMÁRNĚ PREVENTIVNÍ PROGRAMY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xmlns="" id="{EE1196EA-5C32-62DD-53ED-4DD4A04AC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1086" y="2023287"/>
            <a:ext cx="6434593" cy="3532687"/>
          </a:xfrm>
        </p:spPr>
        <p:txBody>
          <a:bodyPr>
            <a:normAutofit fontScale="92500" lnSpcReduction="10000"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Kromě poskytování sociálních služeb realizuje FOKUS Turnov i další aktivity a projekty, které směřují k </a:t>
            </a:r>
            <a:r>
              <a:rPr lang="cs-CZ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destigmatizaci</a:t>
            </a: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lidí s duševním onemocněním, k osvětě a prevenci.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Od roku 2022 máme certifikovaný lektorský tým primárně preventivního programu Blázníš? No a! a pravidelně s tímto programem navštěvujeme základní a střední školy nejenom v Turnově. Interaktivní formou se třídní kolektivy, pedagogické sbory či jednotlivci dozvědí o tématu duševního zdraví, nemoci, psychohygieny i to, kde a jak si říct o pomoc.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xmlns="" id="{C7506AF8-9224-CE31-22E3-756BC193A1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684483"/>
            <a:ext cx="3253408" cy="421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179312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Retrospektiva">
  <a:themeElements>
    <a:clrScheme name="Retrospektiva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704</TotalTime>
  <Words>732</Words>
  <Application>Microsoft Office PowerPoint</Application>
  <PresentationFormat>Vlastní</PresentationFormat>
  <Paragraphs>66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Retrospektiva</vt:lpstr>
      <vt:lpstr>Prezentace aplikace PowerPoint</vt:lpstr>
      <vt:lpstr>DUŠEVNÍ ZDRAVÍ</vt:lpstr>
      <vt:lpstr>Prezentace aplikace PowerPoint</vt:lpstr>
      <vt:lpstr>FOKUS TURNOV, z. s.</vt:lpstr>
      <vt:lpstr>POLYFUNKČNÍ KOMUNITNÍ CENTRUM</vt:lpstr>
      <vt:lpstr>AMBULANTNÍ SLUŽBY</vt:lpstr>
      <vt:lpstr>TERÉNNÍ SLUŽBY</vt:lpstr>
      <vt:lpstr>DALŠÍ AKTIVTY</vt:lpstr>
      <vt:lpstr>PRIMÁRNĚ PREVENTIVNÍ PROGRAMY</vt:lpstr>
      <vt:lpstr>Děkuji za pozornost  a  přeji vám hodně zdraví, nejen toho duševního.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Šárka Bezušková Střížková</dc:creator>
  <cp:lastModifiedBy>Kateřina Brzáková</cp:lastModifiedBy>
  <cp:revision>57</cp:revision>
  <dcterms:created xsi:type="dcterms:W3CDTF">2023-11-22T14:54:45Z</dcterms:created>
  <dcterms:modified xsi:type="dcterms:W3CDTF">2024-09-25T11:10:16Z</dcterms:modified>
</cp:coreProperties>
</file>