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  <p:sldId id="257" r:id="rId6"/>
    <p:sldId id="258" r:id="rId7"/>
    <p:sldId id="259" r:id="rId8"/>
    <p:sldId id="260" r:id="rId9"/>
    <p:sldId id="261" r:id="rId10"/>
    <p:sldId id="267" r:id="rId11"/>
    <p:sldId id="262" r:id="rId12"/>
    <p:sldId id="263" r:id="rId13"/>
    <p:sldId id="264" r:id="rId14"/>
    <p:sldId id="265" r:id="rId15"/>
    <p:sldId id="266" r:id="rId16"/>
    <p:sldId id="268" r:id="rId1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Bc. Jitka Bolinová Fialová" initials="BJBF" lastIdx="2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80" d="100"/>
          <a:sy n="80" d="100"/>
        </p:scale>
        <p:origin x="-96" y="-51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commentAuthors" Target="commentAuthors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microsoft.com/office/2016/11/relationships/changesInfo" Target="changesInfos/changesInfo1.xml"/><Relationship Id="rId10" Type="http://schemas.openxmlformats.org/officeDocument/2006/relationships/slide" Target="slides/slide6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Bc. Jitka Bolinová Fialová" userId="863c198f-a0a1-403f-93ef-89002c3bb7d9" providerId="ADAL" clId="{4F0271E3-1B2A-4BED-ABFB-7C80EBD8A6D8}"/>
    <pc:docChg chg="custSel addSld modSld">
      <pc:chgData name="Bc. Jitka Bolinová Fialová" userId="863c198f-a0a1-403f-93ef-89002c3bb7d9" providerId="ADAL" clId="{4F0271E3-1B2A-4BED-ABFB-7C80EBD8A6D8}" dt="2024-09-24T11:04:08.453" v="136" actId="255"/>
      <pc:docMkLst>
        <pc:docMk/>
      </pc:docMkLst>
      <pc:sldChg chg="modSp">
        <pc:chgData name="Bc. Jitka Bolinová Fialová" userId="863c198f-a0a1-403f-93ef-89002c3bb7d9" providerId="ADAL" clId="{4F0271E3-1B2A-4BED-ABFB-7C80EBD8A6D8}" dt="2024-09-23T12:35:34.774" v="1" actId="20577"/>
        <pc:sldMkLst>
          <pc:docMk/>
          <pc:sldMk cId="4092440128" sldId="256"/>
        </pc:sldMkLst>
        <pc:spChg chg="mod">
          <ac:chgData name="Bc. Jitka Bolinová Fialová" userId="863c198f-a0a1-403f-93ef-89002c3bb7d9" providerId="ADAL" clId="{4F0271E3-1B2A-4BED-ABFB-7C80EBD8A6D8}" dt="2024-09-23T12:35:34.774" v="1" actId="20577"/>
          <ac:spMkLst>
            <pc:docMk/>
            <pc:sldMk cId="4092440128" sldId="256"/>
            <ac:spMk id="3" creationId="{E106A67E-E321-9999-D123-3B78E2FD512A}"/>
          </ac:spMkLst>
        </pc:spChg>
      </pc:sldChg>
      <pc:sldChg chg="modSp">
        <pc:chgData name="Bc. Jitka Bolinová Fialová" userId="863c198f-a0a1-403f-93ef-89002c3bb7d9" providerId="ADAL" clId="{4F0271E3-1B2A-4BED-ABFB-7C80EBD8A6D8}" dt="2024-09-24T11:02:09.101" v="111" actId="207"/>
        <pc:sldMkLst>
          <pc:docMk/>
          <pc:sldMk cId="220380866" sldId="258"/>
        </pc:sldMkLst>
        <pc:spChg chg="mod">
          <ac:chgData name="Bc. Jitka Bolinová Fialová" userId="863c198f-a0a1-403f-93ef-89002c3bb7d9" providerId="ADAL" clId="{4F0271E3-1B2A-4BED-ABFB-7C80EBD8A6D8}" dt="2024-09-24T11:01:58.508" v="110" actId="14100"/>
          <ac:spMkLst>
            <pc:docMk/>
            <pc:sldMk cId="220380866" sldId="258"/>
            <ac:spMk id="2" creationId="{9B4176F7-5B08-497E-8328-C1C6776199A9}"/>
          </ac:spMkLst>
        </pc:spChg>
        <pc:spChg chg="mod">
          <ac:chgData name="Bc. Jitka Bolinová Fialová" userId="863c198f-a0a1-403f-93ef-89002c3bb7d9" providerId="ADAL" clId="{4F0271E3-1B2A-4BED-ABFB-7C80EBD8A6D8}" dt="2024-09-24T11:02:09.101" v="111" actId="207"/>
          <ac:spMkLst>
            <pc:docMk/>
            <pc:sldMk cId="220380866" sldId="258"/>
            <ac:spMk id="3" creationId="{1493F940-5D95-4A51-AB50-A3BC65D4CC30}"/>
          </ac:spMkLst>
        </pc:spChg>
      </pc:sldChg>
      <pc:sldChg chg="addSp delSp modSp add">
        <pc:chgData name="Bc. Jitka Bolinová Fialová" userId="863c198f-a0a1-403f-93ef-89002c3bb7d9" providerId="ADAL" clId="{4F0271E3-1B2A-4BED-ABFB-7C80EBD8A6D8}" dt="2024-09-24T11:04:08.453" v="136" actId="255"/>
        <pc:sldMkLst>
          <pc:docMk/>
          <pc:sldMk cId="2539101827" sldId="268"/>
        </pc:sldMkLst>
        <pc:spChg chg="del">
          <ac:chgData name="Bc. Jitka Bolinová Fialová" userId="863c198f-a0a1-403f-93ef-89002c3bb7d9" providerId="ADAL" clId="{4F0271E3-1B2A-4BED-ABFB-7C80EBD8A6D8}" dt="2024-09-23T12:36:15.046" v="3"/>
          <ac:spMkLst>
            <pc:docMk/>
            <pc:sldMk cId="2539101827" sldId="268"/>
            <ac:spMk id="2" creationId="{3BDBADFA-1512-45D2-8319-6D7DDD21829C}"/>
          </ac:spMkLst>
        </pc:spChg>
        <pc:spChg chg="add mod">
          <ac:chgData name="Bc. Jitka Bolinová Fialová" userId="863c198f-a0a1-403f-93ef-89002c3bb7d9" providerId="ADAL" clId="{4F0271E3-1B2A-4BED-ABFB-7C80EBD8A6D8}" dt="2024-09-24T11:04:08.453" v="136" actId="255"/>
          <ac:spMkLst>
            <pc:docMk/>
            <pc:sldMk cId="2539101827" sldId="268"/>
            <ac:spMk id="2" creationId="{DD4D4D05-2CE5-460B-8EAC-33CDF8D4D77F}"/>
          </ac:spMkLst>
        </pc:spChg>
        <pc:spChg chg="del">
          <ac:chgData name="Bc. Jitka Bolinová Fialová" userId="863c198f-a0a1-403f-93ef-89002c3bb7d9" providerId="ADAL" clId="{4F0271E3-1B2A-4BED-ABFB-7C80EBD8A6D8}" dt="2024-09-23T12:36:15.046" v="3"/>
          <ac:spMkLst>
            <pc:docMk/>
            <pc:sldMk cId="2539101827" sldId="268"/>
            <ac:spMk id="3" creationId="{1552E382-36B3-4B85-96A6-815221B67EE5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230086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ázev a popis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330048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ce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26294552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5609318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 s citac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3187880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ravda nebo neprav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276565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1069890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95060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210912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308562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734832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865994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650437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48883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561634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055174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DCFA91-B08F-7649-829E-B8EC8831643D}" type="datetimeFigureOut">
              <a:rPr lang="cs-CZ" smtClean="0"/>
              <a:t>25.10.2024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78447860-568E-DE48-ADF5-28C87D53ED6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832452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43CCABC2-FC7B-B3D7-2180-3DE8620386D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839" y="622170"/>
            <a:ext cx="8946036" cy="1407784"/>
          </a:xfrm>
        </p:spPr>
        <p:txBody>
          <a:bodyPr/>
          <a:lstStyle/>
          <a:p>
            <a:r>
              <a:rPr lang="cs-CZ" sz="8000" b="1" dirty="0">
                <a:solidFill>
                  <a:schemeClr val="accent6">
                    <a:lumMod val="75000"/>
                  </a:schemeClr>
                </a:solidFill>
              </a:rPr>
              <a:t>     </a:t>
            </a:r>
            <a:r>
              <a:rPr lang="cs-CZ" sz="8000" b="1" dirty="0" err="1">
                <a:solidFill>
                  <a:schemeClr val="accent6">
                    <a:lumMod val="75000"/>
                  </a:schemeClr>
                </a:solidFill>
              </a:rPr>
              <a:t>Multidisciplinarita</a:t>
            </a:r>
            <a:endParaRPr lang="cs-CZ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xmlns="" id="{E106A67E-E321-9999-D123-3B78E2FD51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-323654" y="2029954"/>
            <a:ext cx="9144000" cy="1655762"/>
          </a:xfrm>
        </p:spPr>
        <p:txBody>
          <a:bodyPr/>
          <a:lstStyle/>
          <a:p>
            <a:r>
              <a:rPr lang="cs-CZ" sz="4000" dirty="0"/>
              <a:t>U dospělých i dětí a adolescentů</a:t>
            </a:r>
          </a:p>
          <a:p>
            <a:endParaRPr lang="cs-CZ" dirty="0"/>
          </a:p>
          <a:p>
            <a:endParaRPr lang="cs-CZ" dirty="0"/>
          </a:p>
        </p:txBody>
      </p:sp>
      <p:pic>
        <p:nvPicPr>
          <p:cNvPr id="5" name="Obrázek 4">
            <a:extLst>
              <a:ext uri="{FF2B5EF4-FFF2-40B4-BE49-F238E27FC236}">
                <a16:creationId xmlns:a16="http://schemas.microsoft.com/office/drawing/2014/main" xmlns="" id="{AD594A1D-4164-4FA7-A819-A708E1D0ACA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82044" y="3610300"/>
            <a:ext cx="7390615" cy="25593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9244012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2867D6EA-21D3-47E6-818E-66E74AF817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Před příchodem do Fokusu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E3E82AC2-7B40-49FA-AA0A-8826B7E44E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/>
              <a:t>První ataka na VŠ - nedokončil – 2014 – nejasná diagnostika </a:t>
            </a:r>
          </a:p>
          <a:p>
            <a:r>
              <a:rPr lang="cs-CZ" dirty="0"/>
              <a:t>Předtím bez příznaků DO - Rodina bez patologie – možná přísnější výchova otce, bez zjevného traumatu, etiopatogeneze? – nepodařilo se zjistit konkrétní důvod vzniku onemocnění </a:t>
            </a:r>
          </a:p>
          <a:p>
            <a:r>
              <a:rPr lang="cs-CZ" dirty="0"/>
              <a:t>Psychické obtíže řešil alkoholem – nerozvinula se závislost </a:t>
            </a:r>
          </a:p>
          <a:p>
            <a:r>
              <a:rPr lang="cs-CZ" dirty="0"/>
              <a:t>Nezískal náhled – remise - sociálně z části fungoval – zaměstnání, ale bez  sociálních vztahů, neosamostatnil se od rodičů </a:t>
            </a:r>
          </a:p>
        </p:txBody>
      </p:sp>
    </p:spTree>
    <p:extLst>
      <p:ext uri="{BB962C8B-B14F-4D97-AF65-F5344CB8AC3E}">
        <p14:creationId xmlns:p14="http://schemas.microsoft.com/office/powerpoint/2010/main" val="390327332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85A20708-784B-4030-8184-57A9E9B0D1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Mapování situace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3CC233A1-D905-4805-A995-C70078FD71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Klient za poslední dva roky 4 hospitalizace pro zhoršení stavu</a:t>
            </a:r>
          </a:p>
          <a:p>
            <a:r>
              <a:rPr lang="cs-CZ" dirty="0"/>
              <a:t>Přišel o práci, chtěl by opět pracovat </a:t>
            </a:r>
          </a:p>
          <a:p>
            <a:r>
              <a:rPr lang="cs-CZ" dirty="0"/>
              <a:t>Potřebuje rozšířit sociální kontakty – najít si kamarády, přítelkyni </a:t>
            </a:r>
          </a:p>
          <a:p>
            <a:r>
              <a:rPr lang="cs-CZ" dirty="0"/>
              <a:t>Osamostatnit se od rodičů – zkusit vlastní bydlení </a:t>
            </a:r>
          </a:p>
          <a:p>
            <a:r>
              <a:rPr lang="cs-CZ" dirty="0"/>
              <a:t>Seberealizace – mít zájmy, koníčky </a:t>
            </a:r>
          </a:p>
          <a:p>
            <a:r>
              <a:rPr lang="cs-CZ" dirty="0"/>
              <a:t>Umět se o sebe postarat – umět zařizovat svoje záležitosti – úřady, </a:t>
            </a:r>
            <a:r>
              <a:rPr lang="cs-CZ" dirty="0" err="1"/>
              <a:t>finace</a:t>
            </a:r>
            <a:r>
              <a:rPr lang="cs-CZ" dirty="0"/>
              <a:t>, péče o sebe a domácnost (praní, nakupování, </a:t>
            </a:r>
            <a:r>
              <a:rPr lang="cs-CZ" dirty="0" err="1"/>
              <a:t>úklízení</a:t>
            </a:r>
            <a:r>
              <a:rPr lang="cs-CZ" dirty="0"/>
              <a:t>, náležitosti spojené s bydlením) 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3996702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24DB2095-80EF-4F71-8B7F-063AF85EEA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Propojení </a:t>
            </a:r>
            <a:r>
              <a:rPr lang="cs-CZ" dirty="0" err="1"/>
              <a:t>multidisciplinarity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525C3DBC-DFE9-44A0-A9E2-004C1AA759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3" y="1345722"/>
            <a:ext cx="8949745" cy="4902678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cs-CZ" sz="1600" b="1" dirty="0"/>
              <a:t>Práce s týmem CDZ:</a:t>
            </a:r>
          </a:p>
          <a:p>
            <a:r>
              <a:rPr lang="cs-CZ" sz="1600" dirty="0"/>
              <a:t>Klíčovým pracovníkem            – nácvik sociálních dovedností – úřady, seberealizace</a:t>
            </a:r>
          </a:p>
          <a:p>
            <a:pPr marL="0" indent="0">
              <a:buNone/>
            </a:pPr>
            <a:r>
              <a:rPr lang="cs-CZ" sz="1600" dirty="0"/>
              <a:t>                                                   - finanční plánování </a:t>
            </a:r>
          </a:p>
          <a:p>
            <a:pPr marL="0" indent="0">
              <a:buNone/>
            </a:pPr>
            <a:r>
              <a:rPr lang="cs-CZ" sz="1600" dirty="0"/>
              <a:t>                                                   - hledání vhodné práci                                                    </a:t>
            </a:r>
          </a:p>
          <a:p>
            <a:r>
              <a:rPr lang="cs-CZ" sz="1600" dirty="0"/>
              <a:t>Psycholožkou CDZ                  – práce s úzkostí</a:t>
            </a:r>
          </a:p>
          <a:p>
            <a:pPr marL="0" indent="0">
              <a:buNone/>
            </a:pPr>
            <a:r>
              <a:rPr lang="cs-CZ" sz="1600" dirty="0"/>
              <a:t>                                                    - řešení vnitřních nejistot – vztah se ženou, vztahy s okolím</a:t>
            </a:r>
          </a:p>
          <a:p>
            <a:r>
              <a:rPr lang="cs-CZ" sz="1600" dirty="0"/>
              <a:t>Psychiatr                                – nastavení medikace, práce s medikaci </a:t>
            </a:r>
          </a:p>
          <a:p>
            <a:pPr marL="0" indent="0">
              <a:buNone/>
            </a:pPr>
            <a:r>
              <a:rPr lang="cs-CZ" sz="1600" dirty="0"/>
              <a:t>                                                     – podpůrné rozhovory</a:t>
            </a:r>
          </a:p>
          <a:p>
            <a:r>
              <a:rPr lang="cs-CZ" sz="1600" dirty="0"/>
              <a:t>Psychiatrická sestra                - edukace ohledně medikace</a:t>
            </a:r>
          </a:p>
          <a:p>
            <a:pPr marL="0" indent="0">
              <a:buNone/>
            </a:pPr>
            <a:r>
              <a:rPr lang="cs-CZ" sz="1600" dirty="0"/>
              <a:t>					   - podpůrné rozhovory – zhodnocení zdravotního stavu pacienta </a:t>
            </a:r>
          </a:p>
          <a:p>
            <a:pPr marL="0" indent="0">
              <a:buNone/>
            </a:pPr>
            <a:r>
              <a:rPr lang="cs-CZ" sz="1600" dirty="0"/>
              <a:t>                                                     - edukace rodiny </a:t>
            </a:r>
          </a:p>
          <a:p>
            <a:r>
              <a:rPr lang="cs-CZ" sz="1600" dirty="0"/>
              <a:t>Peer konzultantka                  – sdílení podobného prožívání – naděje na plnohodnotný život</a:t>
            </a:r>
          </a:p>
          <a:p>
            <a:pPr marL="0" indent="0">
              <a:buNone/>
            </a:pPr>
            <a:endParaRPr lang="cs-CZ" sz="1600" b="1" dirty="0"/>
          </a:p>
          <a:p>
            <a:pPr marL="0" indent="0">
              <a:buNone/>
            </a:pPr>
            <a:r>
              <a:rPr lang="cs-CZ" sz="1600" b="1" dirty="0"/>
              <a:t>Mimo tým CDZ: </a:t>
            </a:r>
          </a:p>
          <a:p>
            <a:r>
              <a:rPr lang="cs-CZ" sz="1600" dirty="0"/>
              <a:t>Sdružení </a:t>
            </a:r>
            <a:r>
              <a:rPr lang="cs-CZ" sz="1600" dirty="0" err="1"/>
              <a:t>Tulipan</a:t>
            </a:r>
            <a:r>
              <a:rPr lang="cs-CZ" sz="1600" dirty="0"/>
              <a:t>                    – projekt </a:t>
            </a:r>
            <a:r>
              <a:rPr lang="cs-CZ" sz="1600" dirty="0" err="1"/>
              <a:t>First</a:t>
            </a:r>
            <a:r>
              <a:rPr lang="cs-CZ" sz="1600" dirty="0"/>
              <a:t> </a:t>
            </a:r>
            <a:r>
              <a:rPr lang="cs-CZ" sz="1600" dirty="0" err="1"/>
              <a:t>job</a:t>
            </a:r>
            <a:r>
              <a:rPr lang="cs-CZ" sz="1600" dirty="0"/>
              <a:t> – nabídka vhodné práce </a:t>
            </a:r>
          </a:p>
          <a:p>
            <a:r>
              <a:rPr lang="cs-CZ" sz="1600" dirty="0"/>
              <a:t>Psychoterapie KBT  </a:t>
            </a:r>
          </a:p>
        </p:txBody>
      </p:sp>
    </p:spTree>
    <p:extLst>
      <p:ext uri="{BB962C8B-B14F-4D97-AF65-F5344CB8AC3E}">
        <p14:creationId xmlns:p14="http://schemas.microsoft.com/office/powerpoint/2010/main" val="131646338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DD4D4D05-2CE5-460B-8EAC-33CDF8D4D7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07272" y="2174449"/>
            <a:ext cx="8596668" cy="2124173"/>
          </a:xfrm>
        </p:spPr>
        <p:txBody>
          <a:bodyPr>
            <a:normAutofit/>
          </a:bodyPr>
          <a:lstStyle/>
          <a:p>
            <a:r>
              <a:rPr lang="cs-CZ" sz="6600" dirty="0"/>
              <a:t>Děkujeme za pozornost</a:t>
            </a:r>
          </a:p>
        </p:txBody>
      </p:sp>
    </p:spTree>
    <p:extLst>
      <p:ext uri="{BB962C8B-B14F-4D97-AF65-F5344CB8AC3E}">
        <p14:creationId xmlns:p14="http://schemas.microsoft.com/office/powerpoint/2010/main" val="25391018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8A367F3A-B6A0-223E-6544-3701E16BFD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r>
              <a:rPr lang="cs-CZ" dirty="0"/>
              <a:t>                                Anotace 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xmlns="" id="{FFB0A73B-EA7A-8612-A7B2-3B29B5329CD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marL="0" indent="0" algn="ctr">
              <a:lnSpc>
                <a:spcPct val="150000"/>
              </a:lnSpc>
              <a:buNone/>
            </a:pPr>
            <a:r>
              <a:rPr lang="cs-CZ" dirty="0"/>
              <a:t>Prezentace seznámí posluchače se systémem práce multidisciplinárních týmů Fokusu Liberec pečujících o dospělé, děti a adolescenty. Práce členů týmu a jejich vzájemné propojení bude prezentováno na konkrétních kazuistikách. Posluchači tak nahlédnou do zákulisí plánování a poskytování péče klientům Centra duševního zdraví a multidisciplinárního týmu pro podporu dětí a adolescentů ohrožených rozvojem duševního onemocnění.</a:t>
            </a:r>
          </a:p>
          <a:p>
            <a:pPr marL="0" indent="0">
              <a:buNone/>
            </a:pPr>
            <a:endParaRPr lang="cs-CZ" dirty="0"/>
          </a:p>
        </p:txBody>
      </p:sp>
      <p:sp>
        <p:nvSpPr>
          <p:cNvPr id="4" name="TextovéPole 3">
            <a:extLst>
              <a:ext uri="{FF2B5EF4-FFF2-40B4-BE49-F238E27FC236}">
                <a16:creationId xmlns:a16="http://schemas.microsoft.com/office/drawing/2014/main" xmlns="" id="{AF3229CB-FFD3-F442-25CE-C725B4C3419F}"/>
              </a:ext>
            </a:extLst>
          </p:cNvPr>
          <p:cNvSpPr txBox="1"/>
          <p:nvPr/>
        </p:nvSpPr>
        <p:spPr>
          <a:xfrm>
            <a:off x="5297698" y="2590015"/>
            <a:ext cx="1828800" cy="18288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077128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9B4176F7-5B08-497E-8328-C1C6776199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520858"/>
          </a:xfrm>
        </p:spPr>
        <p:txBody>
          <a:bodyPr>
            <a:normAutofit fontScale="90000"/>
          </a:bodyPr>
          <a:lstStyle/>
          <a:p>
            <a:r>
              <a:rPr lang="cs-CZ" dirty="0"/>
              <a:t>Multidisciplinární tým pro podporu dětí a adolescentů ohrožených rozvojem duševního onemocnění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1493F940-5D95-4A51-AB50-A3BC65D4CC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306074"/>
            <a:ext cx="8596668" cy="4179568"/>
          </a:xfrm>
        </p:spPr>
        <p:txBody>
          <a:bodyPr/>
          <a:lstStyle/>
          <a:p>
            <a:r>
              <a:rPr lang="cs-CZ" sz="4000" dirty="0">
                <a:solidFill>
                  <a:srgbClr val="92D050"/>
                </a:solidFill>
              </a:rPr>
              <a:t>Slečna 14 let</a:t>
            </a:r>
            <a:endParaRPr lang="cs-CZ" dirty="0">
              <a:solidFill>
                <a:srgbClr val="92D050"/>
              </a:solidFill>
            </a:endParaRPr>
          </a:p>
          <a:p>
            <a:r>
              <a:rPr lang="cs-CZ" dirty="0"/>
              <a:t>První informativní schůzka proběhla v přítomnosti otce i matky (rodiče spolu nežijí), oba mají stálé partnery.</a:t>
            </a:r>
          </a:p>
          <a:p>
            <a:r>
              <a:rPr lang="cs-CZ" dirty="0"/>
              <a:t>Důvody k příchodu do služby: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nadužívání medikace, suicidální chování (předávkování antidepresivy)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špatná docházka do školy, </a:t>
            </a:r>
            <a:r>
              <a:rPr lang="cs-CZ" dirty="0" err="1"/>
              <a:t>neklasifikace</a:t>
            </a:r>
            <a:r>
              <a:rPr lang="cs-CZ" dirty="0"/>
              <a:t>, neporozumění si s učiteli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nesoulad se sourozenci (mladší bratři)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 err="1"/>
              <a:t>nerespekt</a:t>
            </a:r>
            <a:r>
              <a:rPr lang="cs-CZ" dirty="0"/>
              <a:t> matky, nepřijetí nového přítele matky</a:t>
            </a:r>
          </a:p>
          <a:p>
            <a:r>
              <a:rPr lang="cs-CZ" dirty="0"/>
              <a:t>Otec – bývalý uživatel drog, matka stále aktivní uživatelka.</a:t>
            </a:r>
          </a:p>
          <a:p>
            <a:r>
              <a:rPr lang="cs-CZ" dirty="0"/>
              <a:t>Slečna byla většinu času u matky</a:t>
            </a:r>
          </a:p>
        </p:txBody>
      </p:sp>
    </p:spTree>
    <p:extLst>
      <p:ext uri="{BB962C8B-B14F-4D97-AF65-F5344CB8AC3E}">
        <p14:creationId xmlns:p14="http://schemas.microsoft.com/office/powerpoint/2010/main" val="2203808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2867D6EA-21D3-47E6-818E-66E74AF817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Před příchodem do Fokusu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E3E82AC2-7B40-49FA-AA0A-8826B7E44E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V minulosti 4 pokusy o sebevraždu</a:t>
            </a:r>
          </a:p>
          <a:p>
            <a:r>
              <a:rPr lang="cs-CZ" dirty="0"/>
              <a:t>Sebepoškozování po dobu 3 let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endParaRPr lang="cs-CZ" dirty="0"/>
          </a:p>
          <a:p>
            <a:r>
              <a:rPr lang="cs-CZ" dirty="0"/>
              <a:t>Hospitalizace na dětské psychiatrii</a:t>
            </a:r>
          </a:p>
          <a:p>
            <a:r>
              <a:rPr lang="cs-CZ" dirty="0"/>
              <a:t>Spolupráce s OSPOD + SVP</a:t>
            </a:r>
          </a:p>
        </p:txBody>
      </p:sp>
    </p:spTree>
    <p:extLst>
      <p:ext uri="{BB962C8B-B14F-4D97-AF65-F5344CB8AC3E}">
        <p14:creationId xmlns:p14="http://schemas.microsoft.com/office/powerpoint/2010/main" val="12774170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85A20708-784B-4030-8184-57A9E9B0D1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Mapování situace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3CC233A1-D905-4805-A995-C70078FD71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Klientka chce řešit nechození do školy</a:t>
            </a:r>
          </a:p>
          <a:p>
            <a:r>
              <a:rPr lang="cs-CZ" dirty="0"/>
              <a:t>Necítí se dobře u matky, ráda by byla u otce, ale matka jí to nechce dovolit</a:t>
            </a:r>
          </a:p>
          <a:p>
            <a:r>
              <a:rPr lang="cs-CZ" dirty="0"/>
              <a:t>Otec jí zařizuje vlastní pokoj</a:t>
            </a:r>
          </a:p>
          <a:p>
            <a:r>
              <a:rPr lang="cs-CZ" dirty="0"/>
              <a:t>U matky je často sama s nevlastním bratrem (i v noci)</a:t>
            </a:r>
          </a:p>
          <a:p>
            <a:r>
              <a:rPr lang="cs-CZ" dirty="0"/>
              <a:t>Otec občas pije</a:t>
            </a:r>
          </a:p>
          <a:p>
            <a:r>
              <a:rPr lang="cs-CZ" dirty="0"/>
              <a:t>Přítelkyně otce kl. doma odmítá</a:t>
            </a:r>
          </a:p>
          <a:p>
            <a:r>
              <a:rPr lang="cs-CZ" dirty="0"/>
              <a:t>Kl. opakovaně zmiňuje úmrtí kamarádů na předávkování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8171557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24DB2095-80EF-4F71-8B7F-063AF85EEA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Propojení </a:t>
            </a:r>
            <a:r>
              <a:rPr lang="cs-CZ" dirty="0" err="1"/>
              <a:t>multidisciplinarity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525C3DBC-DFE9-44A0-A9E2-004C1AA759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80008"/>
            <a:ext cx="8596668" cy="4628561"/>
          </a:xfrm>
        </p:spPr>
        <p:txBody>
          <a:bodyPr>
            <a:normAutofit/>
          </a:bodyPr>
          <a:lstStyle/>
          <a:p>
            <a:r>
              <a:rPr lang="cs-CZ" sz="1600" dirty="0"/>
              <a:t>Práce s klíčovým pracovníkem – mapování situace</a:t>
            </a:r>
          </a:p>
          <a:p>
            <a:pPr marL="0" indent="0">
              <a:buNone/>
            </a:pPr>
            <a:r>
              <a:rPr lang="cs-CZ" sz="1600" dirty="0"/>
              <a:t>                                                   - sestavení IP</a:t>
            </a:r>
          </a:p>
          <a:p>
            <a:pPr marL="0" indent="0">
              <a:buNone/>
            </a:pPr>
            <a:r>
              <a:rPr lang="cs-CZ" sz="1600" dirty="0"/>
              <a:t>                                                   - komunikace OSPOD + kurátorka</a:t>
            </a:r>
          </a:p>
          <a:p>
            <a:r>
              <a:rPr lang="cs-CZ" sz="1600" dirty="0"/>
              <a:t>Konzultace s psycholožkou – práce s úzkostí</a:t>
            </a:r>
          </a:p>
          <a:p>
            <a:pPr marL="0" indent="0">
              <a:buNone/>
            </a:pPr>
            <a:r>
              <a:rPr lang="cs-CZ" sz="1600" dirty="0"/>
              <a:t>                                              - traumata</a:t>
            </a:r>
          </a:p>
          <a:p>
            <a:r>
              <a:rPr lang="cs-CZ" sz="1600" dirty="0"/>
              <a:t>Návštěvy </a:t>
            </a:r>
            <a:r>
              <a:rPr lang="cs-CZ" sz="1600" dirty="0" err="1"/>
              <a:t>pedopsychiatra</a:t>
            </a:r>
            <a:r>
              <a:rPr lang="cs-CZ" sz="1600" dirty="0"/>
              <a:t> – nastavení medikace</a:t>
            </a:r>
          </a:p>
          <a:p>
            <a:pPr marL="0" indent="0">
              <a:buNone/>
            </a:pPr>
            <a:endParaRPr lang="cs-CZ" sz="1600" dirty="0"/>
          </a:p>
          <a:p>
            <a:r>
              <a:rPr lang="cs-CZ" sz="1600" dirty="0"/>
              <a:t>Rodinný poradce + klíčový pracovník – společná setkání s kl. a jejím otcem</a:t>
            </a:r>
          </a:p>
          <a:p>
            <a:pPr marL="0" indent="0">
              <a:buNone/>
            </a:pPr>
            <a:endParaRPr lang="cs-CZ" sz="1600" dirty="0"/>
          </a:p>
          <a:p>
            <a:r>
              <a:rPr lang="cs-CZ" sz="1600" dirty="0"/>
              <a:t>Speciální pedagog + psychiatrická sestra – schůzka ve škole s ředitelkou</a:t>
            </a:r>
          </a:p>
          <a:p>
            <a:endParaRPr lang="cs-CZ" sz="1600" dirty="0"/>
          </a:p>
          <a:p>
            <a:r>
              <a:rPr lang="cs-CZ" sz="1600" dirty="0"/>
              <a:t>Denní ambulantní péče – intenzivní práce </a:t>
            </a:r>
          </a:p>
        </p:txBody>
      </p:sp>
    </p:spTree>
    <p:extLst>
      <p:ext uri="{BB962C8B-B14F-4D97-AF65-F5344CB8AC3E}">
        <p14:creationId xmlns:p14="http://schemas.microsoft.com/office/powerpoint/2010/main" val="42819464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586E6A66-A632-48EE-BB18-4499A727F8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Současná situace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C7834CB1-EE84-44FC-A614-0791E9747A3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Klientka stále dochází do služby MDDT</a:t>
            </a:r>
          </a:p>
          <a:p>
            <a:r>
              <a:rPr lang="cs-CZ" dirty="0"/>
              <a:t>Bydlí u otce (otec začal více pít i s přítelkyní), u matky jen o víkendech</a:t>
            </a:r>
          </a:p>
          <a:p>
            <a:r>
              <a:rPr lang="cs-CZ" dirty="0"/>
              <a:t>Od začátku školního roku opakuje ročník na nové škole</a:t>
            </a:r>
          </a:p>
          <a:p>
            <a:r>
              <a:rPr lang="cs-CZ" dirty="0"/>
              <a:t>Do školy chodí, je zde spokojená, plánuje dokončit 9ti letou školní docházku</a:t>
            </a:r>
          </a:p>
          <a:p>
            <a:r>
              <a:rPr lang="cs-CZ" dirty="0"/>
              <a:t>Již nemluví o sebevraždě</a:t>
            </a:r>
          </a:p>
          <a:p>
            <a:r>
              <a:rPr lang="cs-CZ" dirty="0"/>
              <a:t>Sebepoškozování jen </a:t>
            </a:r>
            <a:r>
              <a:rPr lang="cs-CZ" dirty="0" err="1"/>
              <a:t>výjímečně</a:t>
            </a: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825280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9B4176F7-5B08-497E-8328-C1C6776199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04421"/>
          </a:xfrm>
        </p:spPr>
        <p:txBody>
          <a:bodyPr/>
          <a:lstStyle/>
          <a:p>
            <a:r>
              <a:rPr lang="cs-CZ" dirty="0"/>
              <a:t>Centrum duševního zdraví Fokus Liberec 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1493F940-5D95-4A51-AB50-A3BC65D4CC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89435"/>
            <a:ext cx="8596668" cy="4551927"/>
          </a:xfrm>
        </p:spPr>
        <p:txBody>
          <a:bodyPr/>
          <a:lstStyle/>
          <a:p>
            <a:pPr marL="0" indent="0">
              <a:buNone/>
            </a:pPr>
            <a:r>
              <a:rPr lang="cs-CZ" sz="3200" dirty="0"/>
              <a:t>Na úvod </a:t>
            </a:r>
          </a:p>
          <a:p>
            <a:r>
              <a:rPr lang="cs-CZ" dirty="0"/>
              <a:t>Nová služba – duben</a:t>
            </a:r>
          </a:p>
          <a:p>
            <a:r>
              <a:rPr lang="cs-CZ" dirty="0"/>
              <a:t>Zdravotně – sociální služba</a:t>
            </a:r>
          </a:p>
          <a:p>
            <a:r>
              <a:rPr lang="cs-CZ" dirty="0"/>
              <a:t>Důvody: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zvládnutí krize v přirozeném prostředí 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holistický přístup – komplexní řešení všech potřeb 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chroničtí pacienty – opakované relapsy 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včasné intervence – předcházení vzniku chronického onemocnění </a:t>
            </a:r>
          </a:p>
        </p:txBody>
      </p:sp>
    </p:spTree>
    <p:extLst>
      <p:ext uri="{BB962C8B-B14F-4D97-AF65-F5344CB8AC3E}">
        <p14:creationId xmlns:p14="http://schemas.microsoft.com/office/powerpoint/2010/main" val="27569438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9B4176F7-5B08-497E-8328-C1C6776199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04421"/>
          </a:xfrm>
        </p:spPr>
        <p:txBody>
          <a:bodyPr/>
          <a:lstStyle/>
          <a:p>
            <a:r>
              <a:rPr lang="cs-CZ" dirty="0"/>
              <a:t>Muž 32 let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1493F940-5D95-4A51-AB50-A3BC65D4CC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89435"/>
            <a:ext cx="8596668" cy="4551927"/>
          </a:xfrm>
        </p:spPr>
        <p:txBody>
          <a:bodyPr/>
          <a:lstStyle/>
          <a:p>
            <a:r>
              <a:rPr lang="cs-CZ" dirty="0"/>
              <a:t>První kontakt již v roce 2022, po stabilizaci služba ukončena </a:t>
            </a:r>
          </a:p>
          <a:p>
            <a:r>
              <a:rPr lang="cs-CZ" dirty="0"/>
              <a:t>Po ataku nemoci nově navázaná spolupráce s CDZ</a:t>
            </a:r>
          </a:p>
          <a:p>
            <a:r>
              <a:rPr lang="cs-CZ" dirty="0"/>
              <a:t>Důvody k příchodu do služby: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Relaps nemoci – manická fáze, utrácení financí, naléhavost na </a:t>
            </a:r>
            <a:r>
              <a:rPr lang="cs-CZ" dirty="0" err="1"/>
              <a:t>soc.sítích</a:t>
            </a:r>
            <a:r>
              <a:rPr lang="cs-CZ" dirty="0"/>
              <a:t> 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Nepodařil se návrat do práce 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Bez sociálních kontaktů – kamarádí, dívka 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cs-CZ" dirty="0"/>
              <a:t>Nedostatečná seberealizace – co s volným časem? </a:t>
            </a:r>
          </a:p>
        </p:txBody>
      </p:sp>
    </p:spTree>
    <p:extLst>
      <p:ext uri="{BB962C8B-B14F-4D97-AF65-F5344CB8AC3E}">
        <p14:creationId xmlns:p14="http://schemas.microsoft.com/office/powerpoint/2010/main" val="2582651383"/>
      </p:ext>
    </p:extLst>
  </p:cSld>
  <p:clrMapOvr>
    <a:masterClrMapping/>
  </p:clrMapOvr>
</p:sld>
</file>

<file path=ppt/theme/theme1.xml><?xml version="1.0" encoding="utf-8"?>
<a:theme xmlns:a="http://schemas.openxmlformats.org/drawingml/2006/main" name="Fazeta">
  <a:themeElements>
    <a:clrScheme name="Fazeta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zeta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zet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Facet" id="{C0C680CD-088A-49FC-A102-D699147F32B2}" vid="{CFBC31BA-B70F-4F30-BCAA-4F3011E16C4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0952C038F2F65C4E91742D9B4B836FF1" ma:contentTypeVersion="15" ma:contentTypeDescription="Vytvoří nový dokument" ma:contentTypeScope="" ma:versionID="1d0c1783f3aa3027f8ad38298522ae5a">
  <xsd:schema xmlns:xsd="http://www.w3.org/2001/XMLSchema" xmlns:xs="http://www.w3.org/2001/XMLSchema" xmlns:p="http://schemas.microsoft.com/office/2006/metadata/properties" xmlns:ns3="2a86a077-8089-4cf3-9539-463890703ad8" xmlns:ns4="b1a76ee2-58d7-46b1-a1d7-7fea7be356e2" targetNamespace="http://schemas.microsoft.com/office/2006/metadata/properties" ma:root="true" ma:fieldsID="cc49097d6a2864e99e6977ccfddaf0af" ns3:_="" ns4:_="">
    <xsd:import namespace="2a86a077-8089-4cf3-9539-463890703ad8"/>
    <xsd:import namespace="b1a76ee2-58d7-46b1-a1d7-7fea7be356e2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ObjectDetectorVersion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Location" minOccurs="0"/>
                <xsd:element ref="ns3:_activity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SystemTags" minOccurs="0"/>
                <xsd:element ref="ns3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a86a077-8089-4cf3-9539-463890703ad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5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Location" ma:index="16" nillable="true" ma:displayName="Location" ma:indexed="true" ma:internalName="MediaServiceLocation" ma:readOnly="true">
      <xsd:simpleType>
        <xsd:restriction base="dms:Text"/>
      </xsd:simpleType>
    </xsd:element>
    <xsd:element name="_activity" ma:index="17" nillable="true" ma:displayName="_activity" ma:hidden="true" ma:internalName="_activity">
      <xsd:simpleType>
        <xsd:restriction base="dms:Note"/>
      </xsd:simpleType>
    </xsd:element>
    <xsd:element name="MediaServiceSystemTags" ma:index="21" nillable="true" ma:displayName="MediaServiceSystemTags" ma:hidden="true" ma:internalName="MediaServiceSystemTags" ma:readOnly="true">
      <xsd:simpleType>
        <xsd:restriction base="dms:Note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1a76ee2-58d7-46b1-a1d7-7fea7be356e2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dílí se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dílené s podrobnostmi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20" nillable="true" ma:displayName="Hodnota hash upozornění na sdílení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activity xmlns="2a86a077-8089-4cf3-9539-463890703ad8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47375D4-A598-40EF-8D4F-1773B516EB4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a86a077-8089-4cf3-9539-463890703ad8"/>
    <ds:schemaRef ds:uri="b1a76ee2-58d7-46b1-a1d7-7fea7be356e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00783BE-9162-41BB-9822-4AAAC1A0E7A2}">
  <ds:schemaRefs>
    <ds:schemaRef ds:uri="http://schemas.microsoft.com/office/2006/metadata/properties"/>
    <ds:schemaRef ds:uri="http://schemas.microsoft.com/office/2006/documentManagement/types"/>
    <ds:schemaRef ds:uri="http://www.w3.org/XML/1998/namespace"/>
    <ds:schemaRef ds:uri="2a86a077-8089-4cf3-9539-463890703ad8"/>
    <ds:schemaRef ds:uri="http://purl.org/dc/terms/"/>
    <ds:schemaRef ds:uri="http://purl.org/dc/elements/1.1/"/>
    <ds:schemaRef ds:uri="http://purl.org/dc/dcmitype/"/>
    <ds:schemaRef ds:uri="http://schemas.microsoft.com/office/infopath/2007/PartnerControls"/>
    <ds:schemaRef ds:uri="http://schemas.openxmlformats.org/package/2006/metadata/core-properties"/>
    <ds:schemaRef ds:uri="b1a76ee2-58d7-46b1-a1d7-7fea7be356e2"/>
  </ds:schemaRefs>
</ds:datastoreItem>
</file>

<file path=customXml/itemProps3.xml><?xml version="1.0" encoding="utf-8"?>
<ds:datastoreItem xmlns:ds="http://schemas.openxmlformats.org/officeDocument/2006/customXml" ds:itemID="{68B44E1E-67A3-4D68-AC59-ACE7050CFE41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5903</TotalTime>
  <Words>645</Words>
  <Application>Microsoft Office PowerPoint</Application>
  <PresentationFormat>Vlastní</PresentationFormat>
  <Paragraphs>96</Paragraphs>
  <Slides>13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13</vt:i4>
      </vt:variant>
    </vt:vector>
  </HeadingPairs>
  <TitlesOfParts>
    <vt:vector size="14" baseType="lpstr">
      <vt:lpstr>Fazeta</vt:lpstr>
      <vt:lpstr>     Multidisciplinarita</vt:lpstr>
      <vt:lpstr>                                Anotace </vt:lpstr>
      <vt:lpstr>Multidisciplinární tým pro podporu dětí a adolescentů ohrožených rozvojem duševního onemocnění</vt:lpstr>
      <vt:lpstr>Před příchodem do Fokusu</vt:lpstr>
      <vt:lpstr>Mapování situace</vt:lpstr>
      <vt:lpstr>Propojení multidisciplinarity</vt:lpstr>
      <vt:lpstr>Současná situace</vt:lpstr>
      <vt:lpstr>Centrum duševního zdraví Fokus Liberec </vt:lpstr>
      <vt:lpstr>Muž 32 let</vt:lpstr>
      <vt:lpstr>Před příchodem do Fokusu</vt:lpstr>
      <vt:lpstr>Mapování situace</vt:lpstr>
      <vt:lpstr>Propojení multidisciplinarity</vt:lpstr>
      <vt:lpstr>Děkujeme za pozornost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Když bolí duše</dc:title>
  <dc:creator>Bc. Jitka Bolinová Fialová</dc:creator>
  <cp:lastModifiedBy>Kateřina Brzáková</cp:lastModifiedBy>
  <cp:revision>23</cp:revision>
  <dcterms:created xsi:type="dcterms:W3CDTF">2023-10-24T19:37:48Z</dcterms:created>
  <dcterms:modified xsi:type="dcterms:W3CDTF">2024-10-25T05:33:16Z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0x0101000952C038F2F65C4E91742D9B4B836FF1</vt:lpwstr>
  </property>
</Properties>
</file>

<file path=docProps/thumbnail.jpeg>
</file>