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3" r:id="rId20"/>
  </p:sldIdLst>
  <p:sldSz cx="18288000" cy="10287000"/>
  <p:notesSz cx="6797675" cy="9926638"/>
  <p:embeddedFontLst>
    <p:embeddedFont>
      <p:font typeface="Open Sans Bold" panose="020B0604020202020204" charset="0"/>
      <p:regular r:id="rId23"/>
    </p:embeddedFont>
    <p:embeddedFont>
      <p:font typeface="Open Sans" panose="020B0604020202020204" charset="0"/>
      <p:regular r:id="rId24"/>
    </p:embeddedFont>
    <p:embeddedFont>
      <p:font typeface="Gloria Hallelujah" panose="020B0604020202020204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5" d="100"/>
          <a:sy n="55" d="100"/>
        </p:scale>
        <p:origin x="6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335F5-461B-4A5F-AFF3-D9F3D59C043E}" type="datetimeFigureOut">
              <a:rPr lang="cs-CZ" smtClean="0"/>
              <a:t>25.10.2024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8610F-9C89-4DE4-BE42-E732611B139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9362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EA5B1-EB38-4846-8AE7-8C87EF3166B1}" type="datetimeFigureOut">
              <a:rPr lang="cs-CZ" smtClean="0"/>
              <a:t>25.10.2024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DDE11-9CCF-4592-9AAD-DB26AFEB0D4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8087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1592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5964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8315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9520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0705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134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2789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692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6107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582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3594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612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9192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419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823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8050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6426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60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DE11-9CCF-4592-9AAD-DB26AFEB0D44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4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1.sv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1.sv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1.sv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1.sv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45.sv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10" Type="http://schemas.openxmlformats.org/officeDocument/2006/relationships/image" Target="../media/image17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8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8.sv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5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rezentace Rytmus Liberec, o.p.s.-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6204570" y="4256405"/>
            <a:ext cx="5878860" cy="1810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 lang="cs-CZ" sz="5199" b="1" dirty="0" smtClean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  <a:p>
            <a:pPr algn="ctr">
              <a:lnSpc>
                <a:spcPts val="7279"/>
              </a:lnSpc>
            </a:pPr>
            <a:endParaRPr lang="en-US" sz="5199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3" name="Freeform 7"/>
          <p:cNvSpPr/>
          <p:nvPr/>
        </p:nvSpPr>
        <p:spPr>
          <a:xfrm>
            <a:off x="12420600" y="-1169168"/>
            <a:ext cx="9944118" cy="12954413"/>
          </a:xfrm>
          <a:custGeom>
            <a:avLst/>
            <a:gdLst/>
            <a:ahLst/>
            <a:cxnLst/>
            <a:rect l="l" t="t" r="r" b="b"/>
            <a:pathLst>
              <a:path w="9944118" h="12954413">
                <a:moveTo>
                  <a:pt x="0" y="0"/>
                </a:moveTo>
                <a:lnTo>
                  <a:pt x="9944119" y="0"/>
                </a:lnTo>
                <a:lnTo>
                  <a:pt x="9944119" y="12954413"/>
                </a:lnTo>
                <a:lnTo>
                  <a:pt x="0" y="129544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28131"/>
            </a:stretch>
          </a:blipFill>
        </p:spPr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9079"/>
            <a:ext cx="14535448" cy="995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55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457596" y="-1624526"/>
            <a:ext cx="9944118" cy="12954413"/>
          </a:xfrm>
          <a:custGeom>
            <a:avLst/>
            <a:gdLst/>
            <a:ahLst/>
            <a:cxnLst/>
            <a:rect l="l" t="t" r="r" b="b"/>
            <a:pathLst>
              <a:path w="9944118" h="12954413">
                <a:moveTo>
                  <a:pt x="0" y="0"/>
                </a:moveTo>
                <a:lnTo>
                  <a:pt x="9944119" y="0"/>
                </a:lnTo>
                <a:lnTo>
                  <a:pt x="9944119" y="12954414"/>
                </a:lnTo>
                <a:lnTo>
                  <a:pt x="0" y="129544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0000"/>
            </a:blip>
            <a:stretch>
              <a:fillRect b="-2813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27989" y="3402865"/>
            <a:ext cx="14536489" cy="11607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19"/>
              </a:lnSpc>
            </a:pPr>
            <a:r>
              <a:rPr lang="en-US" sz="67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JAK JE NA TOM MARKÉTA DNES?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12707" y="6439546"/>
            <a:ext cx="13177689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“Moje práce mě naplňuje, protože můžu pomáhat lidem.“</a:t>
            </a:r>
          </a:p>
        </p:txBody>
      </p:sp>
      <p:sp>
        <p:nvSpPr>
          <p:cNvPr id="6" name="AutoShape 6"/>
          <p:cNvSpPr/>
          <p:nvPr/>
        </p:nvSpPr>
        <p:spPr>
          <a:xfrm>
            <a:off x="0" y="4871731"/>
            <a:ext cx="6492240" cy="0"/>
          </a:xfrm>
          <a:prstGeom prst="line">
            <a:avLst/>
          </a:prstGeom>
          <a:ln w="38100" cap="flat">
            <a:solidFill>
              <a:srgbClr val="F46B8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2457596" y="7390097"/>
            <a:ext cx="6492240" cy="0"/>
          </a:xfrm>
          <a:prstGeom prst="line">
            <a:avLst/>
          </a:prstGeom>
          <a:ln w="38100" cap="flat">
            <a:solidFill>
              <a:srgbClr val="F46B89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087056" y="-1125938"/>
            <a:ext cx="11231056" cy="12994998"/>
          </a:xfrm>
          <a:custGeom>
            <a:avLst/>
            <a:gdLst/>
            <a:ahLst/>
            <a:cxnLst/>
            <a:rect l="l" t="t" r="r" b="b"/>
            <a:pathLst>
              <a:path w="11231056" h="12994998">
                <a:moveTo>
                  <a:pt x="0" y="0"/>
                </a:moveTo>
                <a:lnTo>
                  <a:pt x="11231056" y="0"/>
                </a:lnTo>
                <a:lnTo>
                  <a:pt x="11231056" y="12994997"/>
                </a:lnTo>
                <a:lnTo>
                  <a:pt x="0" y="129949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2000"/>
            </a:blip>
            <a:stretch>
              <a:fillRect t="-26823" b="-2682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994823" y="6335133"/>
            <a:ext cx="4264477" cy="469093"/>
          </a:xfrm>
          <a:custGeom>
            <a:avLst/>
            <a:gdLst/>
            <a:ahLst/>
            <a:cxnLst/>
            <a:rect l="l" t="t" r="r" b="b"/>
            <a:pathLst>
              <a:path w="4264477" h="469093">
                <a:moveTo>
                  <a:pt x="0" y="0"/>
                </a:moveTo>
                <a:lnTo>
                  <a:pt x="4264477" y="0"/>
                </a:lnTo>
                <a:lnTo>
                  <a:pt x="4264477" y="469092"/>
                </a:lnTo>
                <a:lnTo>
                  <a:pt x="0" y="4690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379257" y="3838036"/>
            <a:ext cx="12606040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9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PŘÍBĚH DOBRÉ PRAXE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520718" y="5481693"/>
            <a:ext cx="4464579" cy="662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460"/>
              </a:lnSpc>
            </a:pPr>
            <a:r>
              <a:rPr lang="en-US" sz="3900">
                <a:solidFill>
                  <a:srgbClr val="FFFBE7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Michaela 27 let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14431" y="2412990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0" y="0"/>
                </a:moveTo>
                <a:lnTo>
                  <a:pt x="4179974" y="0"/>
                </a:lnTo>
                <a:lnTo>
                  <a:pt x="4179974" y="3903050"/>
                </a:lnTo>
                <a:lnTo>
                  <a:pt x="0" y="3903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764863" y="471920"/>
            <a:ext cx="7795111" cy="14536552"/>
          </a:xfrm>
          <a:custGeom>
            <a:avLst/>
            <a:gdLst/>
            <a:ahLst/>
            <a:cxnLst/>
            <a:rect l="l" t="t" r="r" b="b"/>
            <a:pathLst>
              <a:path w="7795111" h="14536552">
                <a:moveTo>
                  <a:pt x="0" y="0"/>
                </a:moveTo>
                <a:lnTo>
                  <a:pt x="7795111" y="0"/>
                </a:lnTo>
                <a:lnTo>
                  <a:pt x="7795111" y="14536552"/>
                </a:lnTo>
                <a:lnTo>
                  <a:pt x="0" y="14536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0000"/>
            </a:blip>
            <a:stretch>
              <a:fillRect t="-26823" r="-61169" b="-26823"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869062" y="740481"/>
            <a:ext cx="4586206" cy="4282370"/>
          </a:xfrm>
          <a:custGeom>
            <a:avLst/>
            <a:gdLst/>
            <a:ahLst/>
            <a:cxnLst/>
            <a:rect l="l" t="t" r="r" b="b"/>
            <a:pathLst>
              <a:path w="4586206" h="4282370">
                <a:moveTo>
                  <a:pt x="4586207" y="0"/>
                </a:moveTo>
                <a:lnTo>
                  <a:pt x="0" y="0"/>
                </a:lnTo>
                <a:lnTo>
                  <a:pt x="0" y="4282370"/>
                </a:lnTo>
                <a:lnTo>
                  <a:pt x="4586207" y="4282370"/>
                </a:lnTo>
                <a:lnTo>
                  <a:pt x="458620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233822" y="1582800"/>
            <a:ext cx="3856688" cy="221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5"/>
              </a:lnSpc>
            </a:pPr>
            <a:r>
              <a:rPr lang="en-US" sz="2139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“Po úspěšném dokončení oboru Zahradnická výroba na SOŠ Jablonecká, </a:t>
            </a:r>
          </a:p>
          <a:p>
            <a:pPr algn="ctr">
              <a:lnSpc>
                <a:spcPts val="2995"/>
              </a:lnSpc>
            </a:pPr>
            <a:r>
              <a:rPr lang="en-US" sz="2139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jsem v červnu 2023 čelila výzvám při hledání svého prvního zaměstnání.”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23264" y="3662842"/>
            <a:ext cx="3962307" cy="701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“Neměla jsem žádné pracovní zkušenosti.” 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3162166" y="5355250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4179973" y="0"/>
                </a:moveTo>
                <a:lnTo>
                  <a:pt x="0" y="0"/>
                </a:lnTo>
                <a:lnTo>
                  <a:pt x="0" y="3903050"/>
                </a:lnTo>
                <a:lnTo>
                  <a:pt x="4179973" y="3903050"/>
                </a:lnTo>
                <a:lnTo>
                  <a:pt x="417997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270999" y="6581699"/>
            <a:ext cx="3962307" cy="989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190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“Začala jsem se setkávat s psychickými potížemi spojenými s obdobím stráveným doma.”</a:t>
            </a:r>
          </a:p>
        </p:txBody>
      </p:sp>
      <p:sp>
        <p:nvSpPr>
          <p:cNvPr id="10" name="Freeform 10"/>
          <p:cNvSpPr/>
          <p:nvPr/>
        </p:nvSpPr>
        <p:spPr>
          <a:xfrm>
            <a:off x="12559974" y="6142195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0" y="0"/>
                </a:moveTo>
                <a:lnTo>
                  <a:pt x="4179973" y="0"/>
                </a:lnTo>
                <a:lnTo>
                  <a:pt x="4179973" y="3903050"/>
                </a:lnTo>
                <a:lnTo>
                  <a:pt x="0" y="3903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668807" y="7180944"/>
            <a:ext cx="3962307" cy="13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190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“Podpora babičky, která mě spojila s organizací Fokus, byla zásadní pro můj další osobní a profesní růst.” 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163507"/>
            <a:ext cx="16461350" cy="2441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00"/>
              </a:lnSpc>
            </a:pPr>
            <a:r>
              <a:rPr lang="en-US" sz="7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ZÁSADNÍ UDÁLOSTI </a:t>
            </a:r>
          </a:p>
          <a:p>
            <a:pPr algn="r">
              <a:lnSpc>
                <a:spcPts val="9800"/>
              </a:lnSpc>
            </a:pPr>
            <a:r>
              <a:rPr lang="en-US" sz="7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V ŽIVOTĚ MICHAELY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323264" y="2298690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0" y="0"/>
                </a:moveTo>
                <a:lnTo>
                  <a:pt x="4179974" y="0"/>
                </a:lnTo>
                <a:lnTo>
                  <a:pt x="4179974" y="3903050"/>
                </a:lnTo>
                <a:lnTo>
                  <a:pt x="0" y="3903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764863" y="0"/>
            <a:ext cx="7795111" cy="14536552"/>
          </a:xfrm>
          <a:custGeom>
            <a:avLst/>
            <a:gdLst/>
            <a:ahLst/>
            <a:cxnLst/>
            <a:rect l="l" t="t" r="r" b="b"/>
            <a:pathLst>
              <a:path w="7795111" h="14536552">
                <a:moveTo>
                  <a:pt x="0" y="0"/>
                </a:moveTo>
                <a:lnTo>
                  <a:pt x="7795111" y="0"/>
                </a:lnTo>
                <a:lnTo>
                  <a:pt x="7795111" y="14536552"/>
                </a:lnTo>
                <a:lnTo>
                  <a:pt x="0" y="14536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0000"/>
            </a:blip>
            <a:stretch>
              <a:fillRect t="-26823" r="-61169" b="-26823"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869062" y="740481"/>
            <a:ext cx="4586206" cy="4282370"/>
          </a:xfrm>
          <a:custGeom>
            <a:avLst/>
            <a:gdLst/>
            <a:ahLst/>
            <a:cxnLst/>
            <a:rect l="l" t="t" r="r" b="b"/>
            <a:pathLst>
              <a:path w="4586206" h="4282370">
                <a:moveTo>
                  <a:pt x="4586207" y="0"/>
                </a:moveTo>
                <a:lnTo>
                  <a:pt x="0" y="0"/>
                </a:lnTo>
                <a:lnTo>
                  <a:pt x="0" y="4282370"/>
                </a:lnTo>
                <a:lnTo>
                  <a:pt x="4586207" y="4282370"/>
                </a:lnTo>
                <a:lnTo>
                  <a:pt x="458620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233822" y="2161944"/>
            <a:ext cx="3856688" cy="719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5"/>
              </a:lnSpc>
            </a:pP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“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Fokus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mě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odkázal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Rytmus a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já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získala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konzultantku</a:t>
            </a:r>
            <a:r>
              <a:rPr lang="en-US" sz="2000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432097" y="3188489"/>
            <a:ext cx="3962307" cy="17075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Pracovní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konzultantka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mi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pomohla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jak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hledáním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zaměstnání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tak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žádostí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invalidní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důchod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který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mi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byl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přiznán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3048000" y="5355250"/>
            <a:ext cx="4294140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4179973" y="0"/>
                </a:moveTo>
                <a:lnTo>
                  <a:pt x="0" y="0"/>
                </a:lnTo>
                <a:lnTo>
                  <a:pt x="0" y="3903050"/>
                </a:lnTo>
                <a:lnTo>
                  <a:pt x="4179973" y="3903050"/>
                </a:lnTo>
                <a:lnTo>
                  <a:pt x="417997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270999" y="6581699"/>
            <a:ext cx="3962307" cy="1018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Během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spolupráce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Rytmusem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navštěvovala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úřad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práce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který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mi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nabízel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chráněné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dílny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</a:t>
            </a:r>
          </a:p>
        </p:txBody>
      </p:sp>
      <p:sp>
        <p:nvSpPr>
          <p:cNvPr id="10" name="Freeform 10"/>
          <p:cNvSpPr/>
          <p:nvPr/>
        </p:nvSpPr>
        <p:spPr>
          <a:xfrm>
            <a:off x="12413250" y="6097531"/>
            <a:ext cx="4430299" cy="4154733"/>
          </a:xfrm>
          <a:custGeom>
            <a:avLst/>
            <a:gdLst/>
            <a:ahLst/>
            <a:cxnLst/>
            <a:rect l="l" t="t" r="r" b="b"/>
            <a:pathLst>
              <a:path w="4327720" h="4041009">
                <a:moveTo>
                  <a:pt x="0" y="0"/>
                </a:moveTo>
                <a:lnTo>
                  <a:pt x="4327720" y="0"/>
                </a:lnTo>
                <a:lnTo>
                  <a:pt x="4327720" y="4041009"/>
                </a:lnTo>
                <a:lnTo>
                  <a:pt x="0" y="40410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905618" y="6963740"/>
            <a:ext cx="3488686" cy="2111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“V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průběhu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spolupráce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také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začala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navštěvovat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paní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psycholožku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kterou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mi Rytmus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pomohl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dojednat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a to mi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pomohlo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zvládnout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mé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psychické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potíže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7800" y="155197"/>
            <a:ext cx="16461350" cy="2441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00"/>
              </a:lnSpc>
            </a:pPr>
            <a:r>
              <a:rPr lang="en-US" sz="7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ROLE RYTMUSU V PŘÍBĚHU MICHAELY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323264" y="2161688"/>
            <a:ext cx="4326696" cy="4040053"/>
          </a:xfrm>
          <a:custGeom>
            <a:avLst/>
            <a:gdLst/>
            <a:ahLst/>
            <a:cxnLst/>
            <a:rect l="l" t="t" r="r" b="b"/>
            <a:pathLst>
              <a:path w="4326696" h="4040053">
                <a:moveTo>
                  <a:pt x="0" y="0"/>
                </a:moveTo>
                <a:lnTo>
                  <a:pt x="4326697" y="0"/>
                </a:lnTo>
                <a:lnTo>
                  <a:pt x="4326697" y="4040052"/>
                </a:lnTo>
                <a:lnTo>
                  <a:pt x="0" y="40400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764863" y="0"/>
            <a:ext cx="7795111" cy="14536552"/>
          </a:xfrm>
          <a:custGeom>
            <a:avLst/>
            <a:gdLst/>
            <a:ahLst/>
            <a:cxnLst/>
            <a:rect l="l" t="t" r="r" b="b"/>
            <a:pathLst>
              <a:path w="7795111" h="14536552">
                <a:moveTo>
                  <a:pt x="0" y="0"/>
                </a:moveTo>
                <a:lnTo>
                  <a:pt x="7795111" y="0"/>
                </a:lnTo>
                <a:lnTo>
                  <a:pt x="7795111" y="14536552"/>
                </a:lnTo>
                <a:lnTo>
                  <a:pt x="0" y="14536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0000"/>
            </a:blip>
            <a:stretch>
              <a:fillRect t="-26823" r="-61169" b="-26823"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869062" y="740481"/>
            <a:ext cx="4586206" cy="4282370"/>
          </a:xfrm>
          <a:custGeom>
            <a:avLst/>
            <a:gdLst/>
            <a:ahLst/>
            <a:cxnLst/>
            <a:rect l="l" t="t" r="r" b="b"/>
            <a:pathLst>
              <a:path w="4586206" h="4282370">
                <a:moveTo>
                  <a:pt x="4586207" y="0"/>
                </a:moveTo>
                <a:lnTo>
                  <a:pt x="0" y="0"/>
                </a:lnTo>
                <a:lnTo>
                  <a:pt x="0" y="4282370"/>
                </a:lnTo>
                <a:lnTo>
                  <a:pt x="4586207" y="4282370"/>
                </a:lnTo>
                <a:lnTo>
                  <a:pt x="458620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42655" y="2197505"/>
            <a:ext cx="3856688" cy="719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5"/>
              </a:lnSpc>
            </a:pP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“S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pomocí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konzultantů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naučila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komunikovat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505459" y="3311787"/>
            <a:ext cx="3962307" cy="1054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Nacvičovat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pracovní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pohovory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postupně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zlepšovat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což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mi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dodalo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odvahu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osamostatnit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3162166" y="5355250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4179973" y="0"/>
                </a:moveTo>
                <a:lnTo>
                  <a:pt x="0" y="0"/>
                </a:lnTo>
                <a:lnTo>
                  <a:pt x="0" y="3903050"/>
                </a:lnTo>
                <a:lnTo>
                  <a:pt x="4179973" y="3903050"/>
                </a:lnTo>
                <a:lnTo>
                  <a:pt x="417997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270999" y="6416452"/>
            <a:ext cx="3962307" cy="1406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Pravidelně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navštěvovala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klubovnu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díky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čemuž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naučila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využívat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svůj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volný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čas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aktivně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</a:p>
        </p:txBody>
      </p:sp>
      <p:sp>
        <p:nvSpPr>
          <p:cNvPr id="10" name="Freeform 10"/>
          <p:cNvSpPr/>
          <p:nvPr/>
        </p:nvSpPr>
        <p:spPr>
          <a:xfrm>
            <a:off x="12559974" y="6142195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0" y="0"/>
                </a:moveTo>
                <a:lnTo>
                  <a:pt x="4179973" y="0"/>
                </a:lnTo>
                <a:lnTo>
                  <a:pt x="4179973" y="3903050"/>
                </a:lnTo>
                <a:lnTo>
                  <a:pt x="0" y="3903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780439" y="7230176"/>
            <a:ext cx="3739044" cy="13204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2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Zároveň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konzultantkou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pracovala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svých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dovednostech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komunikovat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svém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sebevědomí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00200" y="89424"/>
            <a:ext cx="16461350" cy="2441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00"/>
              </a:lnSpc>
            </a:pPr>
            <a:r>
              <a:rPr lang="en-US" sz="7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 SE MICHAELA S RYTMUSEM NAUČILA?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19903" y="1548894"/>
            <a:ext cx="4386697" cy="4096078"/>
          </a:xfrm>
          <a:custGeom>
            <a:avLst/>
            <a:gdLst/>
            <a:ahLst/>
            <a:cxnLst/>
            <a:rect l="l" t="t" r="r" b="b"/>
            <a:pathLst>
              <a:path w="4386697" h="4096078">
                <a:moveTo>
                  <a:pt x="0" y="0"/>
                </a:moveTo>
                <a:lnTo>
                  <a:pt x="4386696" y="0"/>
                </a:lnTo>
                <a:lnTo>
                  <a:pt x="4386696" y="4096078"/>
                </a:lnTo>
                <a:lnTo>
                  <a:pt x="0" y="40960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764863" y="0"/>
            <a:ext cx="7795111" cy="14536552"/>
          </a:xfrm>
          <a:custGeom>
            <a:avLst/>
            <a:gdLst/>
            <a:ahLst/>
            <a:cxnLst/>
            <a:rect l="l" t="t" r="r" b="b"/>
            <a:pathLst>
              <a:path w="7795111" h="14536552">
                <a:moveTo>
                  <a:pt x="0" y="0"/>
                </a:moveTo>
                <a:lnTo>
                  <a:pt x="7795111" y="0"/>
                </a:lnTo>
                <a:lnTo>
                  <a:pt x="7795111" y="14536552"/>
                </a:lnTo>
                <a:lnTo>
                  <a:pt x="0" y="14536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0000"/>
            </a:blip>
            <a:stretch>
              <a:fillRect t="-26823" r="-61169" b="-26823"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869062" y="740481"/>
            <a:ext cx="4586206" cy="4282370"/>
          </a:xfrm>
          <a:custGeom>
            <a:avLst/>
            <a:gdLst/>
            <a:ahLst/>
            <a:cxnLst/>
            <a:rect l="l" t="t" r="r" b="b"/>
            <a:pathLst>
              <a:path w="4586206" h="4282370">
                <a:moveTo>
                  <a:pt x="4586207" y="0"/>
                </a:moveTo>
                <a:lnTo>
                  <a:pt x="0" y="0"/>
                </a:lnTo>
                <a:lnTo>
                  <a:pt x="0" y="4282370"/>
                </a:lnTo>
                <a:lnTo>
                  <a:pt x="4586207" y="4282370"/>
                </a:lnTo>
                <a:lnTo>
                  <a:pt x="458620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3162166" y="5355250"/>
            <a:ext cx="4179974" cy="3903050"/>
          </a:xfrm>
          <a:custGeom>
            <a:avLst/>
            <a:gdLst/>
            <a:ahLst/>
            <a:cxnLst/>
            <a:rect l="l" t="t" r="r" b="b"/>
            <a:pathLst>
              <a:path w="4179974" h="3903050">
                <a:moveTo>
                  <a:pt x="4179973" y="0"/>
                </a:moveTo>
                <a:lnTo>
                  <a:pt x="0" y="0"/>
                </a:lnTo>
                <a:lnTo>
                  <a:pt x="0" y="3903050"/>
                </a:lnTo>
                <a:lnTo>
                  <a:pt x="4179973" y="3903050"/>
                </a:lnTo>
                <a:lnTo>
                  <a:pt x="417997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170294" y="6019127"/>
            <a:ext cx="4448222" cy="4153527"/>
          </a:xfrm>
          <a:custGeom>
            <a:avLst/>
            <a:gdLst/>
            <a:ahLst/>
            <a:cxnLst/>
            <a:rect l="l" t="t" r="r" b="b"/>
            <a:pathLst>
              <a:path w="4448222" h="4153527">
                <a:moveTo>
                  <a:pt x="0" y="0"/>
                </a:moveTo>
                <a:lnTo>
                  <a:pt x="4448222" y="0"/>
                </a:lnTo>
                <a:lnTo>
                  <a:pt x="4448222" y="4153527"/>
                </a:lnTo>
                <a:lnTo>
                  <a:pt x="0" y="41535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42655" y="2026443"/>
            <a:ext cx="3856688" cy="1081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5"/>
              </a:lnSpc>
            </a:pP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“V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létě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2024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navštívila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v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rámci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Job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Klubu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Tesco,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kde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mě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zaujala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pozice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039" dirty="0" err="1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fejsování</a:t>
            </a:r>
            <a:r>
              <a:rPr lang="en-US" sz="2039" dirty="0">
                <a:solidFill>
                  <a:srgbClr val="2A201A"/>
                </a:solidFill>
                <a:latin typeface="Open Sans"/>
                <a:ea typeface="Open Sans"/>
                <a:cs typeface="Open Sans"/>
                <a:sym typeface="Open Sans"/>
              </a:rPr>
              <a:t>).”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432097" y="2724441"/>
            <a:ext cx="3962307" cy="1406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Měla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možnost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si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vykládání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zboží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vyzkoušet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což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utvrdilo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v tom,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že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práce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je pro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vhodná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368557" y="6378537"/>
            <a:ext cx="376719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2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Podepsala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pracovní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smlouvu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000" dirty="0" err="1" smtClean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možností</a:t>
            </a:r>
            <a:r>
              <a:rPr lang="cs-CZ" sz="2000" dirty="0" smtClean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n-US" sz="2000" dirty="0" smtClean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přejít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zkušební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době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hlavní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pracovní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poměr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413251" y="7015002"/>
            <a:ext cx="3962307" cy="1758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Během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prvních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týdnů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jsem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využila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asistence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pouze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2x,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což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svědčí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o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mé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touze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osamostatnit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a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úspěšně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začlenit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 do </a:t>
            </a:r>
            <a:r>
              <a:rPr lang="en-US" sz="2000" dirty="0" err="1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kolektivu</a:t>
            </a:r>
            <a:r>
              <a:rPr lang="en-US" sz="2000" dirty="0">
                <a:solidFill>
                  <a:srgbClr val="282520"/>
                </a:solidFill>
                <a:latin typeface="Open Sans"/>
                <a:ea typeface="Open Sans"/>
                <a:cs typeface="Open Sans"/>
                <a:sym typeface="Open Sans"/>
              </a:rPr>
              <a:t>.”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7800" y="257610"/>
            <a:ext cx="16461350" cy="1203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00"/>
              </a:lnSpc>
            </a:pPr>
            <a:r>
              <a:rPr lang="en-US" sz="7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ČAS PRVNÍHO ZAMĚSTNÁNÍ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01567" y="-1515588"/>
            <a:ext cx="7795111" cy="14536552"/>
          </a:xfrm>
          <a:custGeom>
            <a:avLst/>
            <a:gdLst/>
            <a:ahLst/>
            <a:cxnLst/>
            <a:rect l="l" t="t" r="r" b="b"/>
            <a:pathLst>
              <a:path w="7795111" h="14536552">
                <a:moveTo>
                  <a:pt x="0" y="0"/>
                </a:moveTo>
                <a:lnTo>
                  <a:pt x="7795110" y="0"/>
                </a:lnTo>
                <a:lnTo>
                  <a:pt x="7795110" y="14536551"/>
                </a:lnTo>
                <a:lnTo>
                  <a:pt x="0" y="14536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</a:blip>
            <a:stretch>
              <a:fillRect t="-26823" r="-61169" b="-2682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69462" y="2114615"/>
            <a:ext cx="14877752" cy="11607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519"/>
              </a:lnSpc>
            </a:pPr>
            <a:r>
              <a:rPr lang="en-US" sz="67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JAK JE NA TOM MICHAELA DNES?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16576" y="5946980"/>
            <a:ext cx="9947374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“Od školní lavice k úspěšnému zaměstnání”</a:t>
            </a:r>
          </a:p>
        </p:txBody>
      </p:sp>
      <p:sp>
        <p:nvSpPr>
          <p:cNvPr id="6" name="AutoShape 6"/>
          <p:cNvSpPr/>
          <p:nvPr/>
        </p:nvSpPr>
        <p:spPr>
          <a:xfrm>
            <a:off x="12560438" y="3545591"/>
            <a:ext cx="6492240" cy="0"/>
          </a:xfrm>
          <a:prstGeom prst="line">
            <a:avLst/>
          </a:prstGeom>
          <a:ln w="38100" cap="flat">
            <a:solidFill>
              <a:srgbClr val="F46B8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16576" y="6918616"/>
            <a:ext cx="6492240" cy="0"/>
          </a:xfrm>
          <a:prstGeom prst="line">
            <a:avLst/>
          </a:prstGeom>
          <a:ln w="38100" cap="flat">
            <a:solidFill>
              <a:srgbClr val="F46B89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zentace Rytmus Liberec, o.p.s.-1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59374" y="-456003"/>
            <a:ext cx="8080886" cy="8080886"/>
          </a:xfrm>
          <a:custGeom>
            <a:avLst/>
            <a:gdLst/>
            <a:ahLst/>
            <a:cxnLst/>
            <a:rect l="l" t="t" r="r" b="b"/>
            <a:pathLst>
              <a:path w="8080886" h="8080886">
                <a:moveTo>
                  <a:pt x="0" y="0"/>
                </a:moveTo>
                <a:lnTo>
                  <a:pt x="8080886" y="0"/>
                </a:lnTo>
                <a:lnTo>
                  <a:pt x="8080886" y="8080886"/>
                </a:lnTo>
                <a:lnTo>
                  <a:pt x="0" y="80808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849360" y="7250657"/>
            <a:ext cx="1121125" cy="1121125"/>
          </a:xfrm>
          <a:custGeom>
            <a:avLst/>
            <a:gdLst/>
            <a:ahLst/>
            <a:cxnLst/>
            <a:rect l="l" t="t" r="r" b="b"/>
            <a:pathLst>
              <a:path w="1121125" h="1121125">
                <a:moveTo>
                  <a:pt x="0" y="0"/>
                </a:moveTo>
                <a:lnTo>
                  <a:pt x="1121125" y="0"/>
                </a:lnTo>
                <a:lnTo>
                  <a:pt x="1121125" y="1121125"/>
                </a:lnTo>
                <a:lnTo>
                  <a:pt x="0" y="11211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947305" y="7295684"/>
            <a:ext cx="1031072" cy="1031072"/>
          </a:xfrm>
          <a:custGeom>
            <a:avLst/>
            <a:gdLst/>
            <a:ahLst/>
            <a:cxnLst/>
            <a:rect l="l" t="t" r="r" b="b"/>
            <a:pathLst>
              <a:path w="1031072" h="1031072">
                <a:moveTo>
                  <a:pt x="0" y="0"/>
                </a:moveTo>
                <a:lnTo>
                  <a:pt x="1031072" y="0"/>
                </a:lnTo>
                <a:lnTo>
                  <a:pt x="1031072" y="1031072"/>
                </a:lnTo>
                <a:lnTo>
                  <a:pt x="0" y="10310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569809" y="7250657"/>
            <a:ext cx="1121125" cy="1121125"/>
          </a:xfrm>
          <a:custGeom>
            <a:avLst/>
            <a:gdLst/>
            <a:ahLst/>
            <a:cxnLst/>
            <a:rect l="l" t="t" r="r" b="b"/>
            <a:pathLst>
              <a:path w="1121125" h="1121125">
                <a:moveTo>
                  <a:pt x="0" y="0"/>
                </a:moveTo>
                <a:lnTo>
                  <a:pt x="1121125" y="0"/>
                </a:lnTo>
                <a:lnTo>
                  <a:pt x="1121125" y="1121125"/>
                </a:lnTo>
                <a:lnTo>
                  <a:pt x="0" y="11211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359560" y="7346161"/>
            <a:ext cx="1025622" cy="1025622"/>
          </a:xfrm>
          <a:custGeom>
            <a:avLst/>
            <a:gdLst/>
            <a:ahLst/>
            <a:cxnLst/>
            <a:rect l="l" t="t" r="r" b="b"/>
            <a:pathLst>
              <a:path w="1025622" h="1025622">
                <a:moveTo>
                  <a:pt x="0" y="0"/>
                </a:moveTo>
                <a:lnTo>
                  <a:pt x="1025622" y="0"/>
                </a:lnTo>
                <a:lnTo>
                  <a:pt x="1025622" y="1025621"/>
                </a:lnTo>
                <a:lnTo>
                  <a:pt x="0" y="102562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717541" y="9191039"/>
            <a:ext cx="3164552" cy="683016"/>
          </a:xfrm>
          <a:custGeom>
            <a:avLst/>
            <a:gdLst/>
            <a:ahLst/>
            <a:cxnLst/>
            <a:rect l="l" t="t" r="r" b="b"/>
            <a:pathLst>
              <a:path w="3164552" h="683016">
                <a:moveTo>
                  <a:pt x="0" y="0"/>
                </a:moveTo>
                <a:lnTo>
                  <a:pt x="3164552" y="0"/>
                </a:lnTo>
                <a:lnTo>
                  <a:pt x="3164552" y="683016"/>
                </a:lnTo>
                <a:lnTo>
                  <a:pt x="0" y="6830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rezentace Rytmus Liberec, o.p.s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401627" y="604464"/>
            <a:ext cx="3989635" cy="398963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5000" r="-25000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3704865" y="5143500"/>
            <a:ext cx="4260171" cy="4260171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16666" b="-16666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4024885" y="1008493"/>
            <a:ext cx="3989635" cy="398963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t="-12515" b="-1251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095182" y="5006535"/>
            <a:ext cx="4251765" cy="425176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/>
              <a:stretch>
                <a:fillRect l="-25000" r="-25000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-1937587" y="2024650"/>
            <a:ext cx="6557450" cy="4114800"/>
          </a:xfrm>
          <a:custGeom>
            <a:avLst/>
            <a:gdLst/>
            <a:ahLst/>
            <a:cxnLst/>
            <a:rect l="l" t="t" r="r" b="b"/>
            <a:pathLst>
              <a:path w="6557450" h="4114800">
                <a:moveTo>
                  <a:pt x="0" y="0"/>
                </a:moveTo>
                <a:lnTo>
                  <a:pt x="6557450" y="0"/>
                </a:lnTo>
                <a:lnTo>
                  <a:pt x="65574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263841" y="7745200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870467" y="7298900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910585" y="3095898"/>
            <a:ext cx="4562632" cy="2863052"/>
          </a:xfrm>
          <a:custGeom>
            <a:avLst/>
            <a:gdLst/>
            <a:ahLst/>
            <a:cxnLst/>
            <a:rect l="l" t="t" r="r" b="b"/>
            <a:pathLst>
              <a:path w="4562632" h="2863052">
                <a:moveTo>
                  <a:pt x="0" y="0"/>
                </a:moveTo>
                <a:lnTo>
                  <a:pt x="4562632" y="0"/>
                </a:lnTo>
                <a:lnTo>
                  <a:pt x="4562632" y="2863052"/>
                </a:lnTo>
                <a:lnTo>
                  <a:pt x="0" y="286305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4879107" y="717187"/>
            <a:ext cx="8529786" cy="3195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SOCIÁLNÍ </a:t>
            </a:r>
          </a:p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REHABILITACE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78734" y="3504837"/>
            <a:ext cx="3035422" cy="815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CCCBCC"/>
                </a:solidFill>
                <a:latin typeface="Open Sans"/>
                <a:ea typeface="Open Sans"/>
                <a:cs typeface="Open Sans"/>
                <a:sym typeface="Open Sans"/>
              </a:rPr>
              <a:t>VZDĚLÁVACÍ SEMINÁŘE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201811" y="8608738"/>
            <a:ext cx="3035422" cy="396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CCCBCC"/>
                </a:solidFill>
                <a:latin typeface="Open Sans"/>
                <a:ea typeface="Open Sans"/>
                <a:cs typeface="Open Sans"/>
                <a:sym typeface="Open Sans"/>
              </a:rPr>
              <a:t>KLUBOVNA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703354" y="8220119"/>
            <a:ext cx="3035422" cy="815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CCCBCC"/>
                </a:solidFill>
                <a:latin typeface="Open Sans"/>
                <a:ea typeface="Open Sans"/>
                <a:cs typeface="Open Sans"/>
                <a:sym typeface="Open Sans"/>
              </a:rPr>
              <a:t>POČÍTAČOVÝ </a:t>
            </a:r>
          </a:p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CCCBCC"/>
                </a:solidFill>
                <a:latin typeface="Open Sans"/>
                <a:ea typeface="Open Sans"/>
                <a:cs typeface="Open Sans"/>
                <a:sym typeface="Open Sans"/>
              </a:rPr>
              <a:t>KURZ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501992" y="3923937"/>
            <a:ext cx="3035422" cy="396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CCCBCC"/>
                </a:solidFill>
                <a:latin typeface="Open Sans"/>
                <a:ea typeface="Open Sans"/>
                <a:cs typeface="Open Sans"/>
                <a:sym typeface="Open Sans"/>
              </a:rPr>
              <a:t>JOB KLUBY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5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rezentace Rytmus Liberec, o.p.s.-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723" y="0"/>
            <a:ext cx="18288000" cy="1028700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-1937587" y="2024650"/>
            <a:ext cx="6557450" cy="4114800"/>
          </a:xfrm>
          <a:custGeom>
            <a:avLst/>
            <a:gdLst/>
            <a:ahLst/>
            <a:cxnLst/>
            <a:rect l="l" t="t" r="r" b="b"/>
            <a:pathLst>
              <a:path w="6557450" h="4114800">
                <a:moveTo>
                  <a:pt x="0" y="0"/>
                </a:moveTo>
                <a:lnTo>
                  <a:pt x="6557450" y="0"/>
                </a:lnTo>
                <a:lnTo>
                  <a:pt x="65574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034312" y="5006535"/>
            <a:ext cx="4251765" cy="4251765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16666" b="-16666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4072537" y="905520"/>
            <a:ext cx="3913856" cy="391385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t="-12477" b="-12477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401627" y="455495"/>
            <a:ext cx="3864680" cy="386468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/>
              <a:stretch>
                <a:fillRect t="-12515" b="-12515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3625176" y="5143500"/>
            <a:ext cx="4339860" cy="433986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t="-12515" b="-12515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4290895" y="526455"/>
            <a:ext cx="9849821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PODPOROVANÉ</a:t>
            </a:r>
          </a:p>
          <a:p>
            <a:pPr algn="ctr">
              <a:lnSpc>
                <a:spcPts val="12600"/>
              </a:lnSpc>
            </a:pPr>
            <a:r>
              <a:rPr lang="en-US" sz="9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ZAMĚSTNÁVÁNÍ</a:t>
            </a:r>
          </a:p>
        </p:txBody>
      </p:sp>
      <p:sp>
        <p:nvSpPr>
          <p:cNvPr id="12" name="Freeform 12"/>
          <p:cNvSpPr/>
          <p:nvPr/>
        </p:nvSpPr>
        <p:spPr>
          <a:xfrm>
            <a:off x="-1785187" y="2177050"/>
            <a:ext cx="6557450" cy="4114800"/>
          </a:xfrm>
          <a:custGeom>
            <a:avLst/>
            <a:gdLst/>
            <a:ahLst/>
            <a:cxnLst/>
            <a:rect l="l" t="t" r="r" b="b"/>
            <a:pathLst>
              <a:path w="6557450" h="4114800">
                <a:moveTo>
                  <a:pt x="0" y="0"/>
                </a:moveTo>
                <a:lnTo>
                  <a:pt x="6557450" y="0"/>
                </a:lnTo>
                <a:lnTo>
                  <a:pt x="65574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263841" y="7745200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809597" y="7047438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910585" y="3095898"/>
            <a:ext cx="4562632" cy="2863052"/>
          </a:xfrm>
          <a:custGeom>
            <a:avLst/>
            <a:gdLst/>
            <a:ahLst/>
            <a:cxnLst/>
            <a:rect l="l" t="t" r="r" b="b"/>
            <a:pathLst>
              <a:path w="4562632" h="2863052">
                <a:moveTo>
                  <a:pt x="0" y="0"/>
                </a:moveTo>
                <a:lnTo>
                  <a:pt x="4562632" y="0"/>
                </a:lnTo>
                <a:lnTo>
                  <a:pt x="4562632" y="2863052"/>
                </a:lnTo>
                <a:lnTo>
                  <a:pt x="0" y="286305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816256" y="3266712"/>
            <a:ext cx="3035422" cy="396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PRÁCE V KOLEKTIVU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417866" y="8272248"/>
            <a:ext cx="3035422" cy="815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PRACOVNÍ ASISTENCE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642483" y="7745200"/>
            <a:ext cx="3035422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cs-CZ" sz="24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 </a:t>
            </a:r>
            <a:r>
              <a:rPr lang="en-US" sz="24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HOBBY </a:t>
            </a:r>
            <a:r>
              <a:rPr lang="en-US" sz="24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 MŮŽE STÁT ZAMĚSTNÁNÍM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511754" y="3419112"/>
            <a:ext cx="3035422" cy="815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INDIVIDUÁLNÍ PŘÍSTUP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5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rezentace Rytmus Liberec, o.p.s.-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1131"/>
            <a:ext cx="18288000" cy="1028700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-1937587" y="2024650"/>
            <a:ext cx="6557450" cy="4114800"/>
          </a:xfrm>
          <a:custGeom>
            <a:avLst/>
            <a:gdLst/>
            <a:ahLst/>
            <a:cxnLst/>
            <a:rect l="l" t="t" r="r" b="b"/>
            <a:pathLst>
              <a:path w="6557450" h="4114800">
                <a:moveTo>
                  <a:pt x="0" y="0"/>
                </a:moveTo>
                <a:lnTo>
                  <a:pt x="6557450" y="0"/>
                </a:lnTo>
                <a:lnTo>
                  <a:pt x="65574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626809" y="4860410"/>
            <a:ext cx="4778647" cy="4778647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23124" b="-1905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3425112" y="739415"/>
            <a:ext cx="4408881" cy="4408881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t="-12515" b="-12515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396298" y="919936"/>
            <a:ext cx="4223564" cy="422356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/>
              <a:stretch>
                <a:fillRect t="-12515" b="-12515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3203127" y="4824638"/>
            <a:ext cx="4621321" cy="4814418"/>
            <a:chOff x="0" y="0"/>
            <a:chExt cx="7802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80200" cy="812800"/>
            </a:xfrm>
            <a:custGeom>
              <a:avLst/>
              <a:gdLst/>
              <a:ahLst/>
              <a:cxnLst/>
              <a:rect l="l" t="t" r="r" b="b"/>
              <a:pathLst>
                <a:path w="780200" h="812800">
                  <a:moveTo>
                    <a:pt x="390100" y="0"/>
                  </a:moveTo>
                  <a:cubicBezTo>
                    <a:pt x="174654" y="0"/>
                    <a:pt x="0" y="181951"/>
                    <a:pt x="0" y="406400"/>
                  </a:cubicBezTo>
                  <a:cubicBezTo>
                    <a:pt x="0" y="630849"/>
                    <a:pt x="174654" y="812800"/>
                    <a:pt x="390100" y="812800"/>
                  </a:cubicBezTo>
                  <a:cubicBezTo>
                    <a:pt x="605546" y="812800"/>
                    <a:pt x="780200" y="630849"/>
                    <a:pt x="780200" y="406400"/>
                  </a:cubicBezTo>
                  <a:cubicBezTo>
                    <a:pt x="780200" y="181951"/>
                    <a:pt x="605546" y="0"/>
                    <a:pt x="390100" y="0"/>
                  </a:cubicBezTo>
                  <a:close/>
                </a:path>
              </a:pathLst>
            </a:custGeom>
            <a:blipFill>
              <a:blip r:embed="rId10"/>
              <a:stretch>
                <a:fillRect t="-10007" b="-10007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5766128" y="1133024"/>
            <a:ext cx="6512719" cy="31597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40"/>
              </a:lnSpc>
            </a:pPr>
            <a:r>
              <a:rPr lang="en-US" sz="91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TRANZITNÍ </a:t>
            </a:r>
          </a:p>
          <a:p>
            <a:pPr algn="ctr">
              <a:lnSpc>
                <a:spcPts val="12740"/>
              </a:lnSpc>
            </a:pPr>
            <a:r>
              <a:rPr lang="en-US" sz="91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PROGRAM</a:t>
            </a:r>
          </a:p>
        </p:txBody>
      </p:sp>
      <p:sp>
        <p:nvSpPr>
          <p:cNvPr id="12" name="Freeform 12"/>
          <p:cNvSpPr/>
          <p:nvPr/>
        </p:nvSpPr>
        <p:spPr>
          <a:xfrm>
            <a:off x="-1785187" y="2302057"/>
            <a:ext cx="6557450" cy="4114800"/>
          </a:xfrm>
          <a:custGeom>
            <a:avLst/>
            <a:gdLst/>
            <a:ahLst/>
            <a:cxnLst/>
            <a:rect l="l" t="t" r="r" b="b"/>
            <a:pathLst>
              <a:path w="6557450" h="4114800">
                <a:moveTo>
                  <a:pt x="0" y="0"/>
                </a:moveTo>
                <a:lnTo>
                  <a:pt x="6557450" y="0"/>
                </a:lnTo>
                <a:lnTo>
                  <a:pt x="65574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263841" y="7716625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809597" y="7133163"/>
            <a:ext cx="4701196" cy="2950000"/>
          </a:xfrm>
          <a:custGeom>
            <a:avLst/>
            <a:gdLst/>
            <a:ahLst/>
            <a:cxnLst/>
            <a:rect l="l" t="t" r="r" b="b"/>
            <a:pathLst>
              <a:path w="4701196" h="2950000">
                <a:moveTo>
                  <a:pt x="0" y="0"/>
                </a:moveTo>
                <a:lnTo>
                  <a:pt x="4701195" y="0"/>
                </a:lnTo>
                <a:lnTo>
                  <a:pt x="4701195" y="2950000"/>
                </a:lnTo>
                <a:lnTo>
                  <a:pt x="0" y="295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468193" y="3172098"/>
            <a:ext cx="4562632" cy="2863052"/>
          </a:xfrm>
          <a:custGeom>
            <a:avLst/>
            <a:gdLst/>
            <a:ahLst/>
            <a:cxnLst/>
            <a:rect l="l" t="t" r="r" b="b"/>
            <a:pathLst>
              <a:path w="4562632" h="2863052">
                <a:moveTo>
                  <a:pt x="0" y="0"/>
                </a:moveTo>
                <a:lnTo>
                  <a:pt x="4562632" y="0"/>
                </a:lnTo>
                <a:lnTo>
                  <a:pt x="4562632" y="2863052"/>
                </a:lnTo>
                <a:lnTo>
                  <a:pt x="0" y="286305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990370" y="4075613"/>
            <a:ext cx="3035422" cy="396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PŘÍPRAVA NA PRÁCI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96728" y="8376287"/>
            <a:ext cx="3035422" cy="815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INDIVIDUÁLNÍ SCHŮZKY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642483" y="8570063"/>
            <a:ext cx="3035422" cy="396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STÁŽE A PRAXE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223878" y="4235961"/>
            <a:ext cx="3035422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</a:t>
            </a:r>
            <a:r>
              <a:rPr lang="cs-CZ" sz="24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DÍLENÍ</a:t>
            </a:r>
            <a:r>
              <a:rPr lang="en-US" sz="24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DOJMŮ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B0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rezentace Rytmus Liberec, o.p.s.-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922234" y="-1770958"/>
            <a:ext cx="10615408" cy="13828916"/>
          </a:xfrm>
          <a:custGeom>
            <a:avLst/>
            <a:gdLst/>
            <a:ahLst/>
            <a:cxnLst/>
            <a:rect l="l" t="t" r="r" b="b"/>
            <a:pathLst>
              <a:path w="10615408" h="13828916">
                <a:moveTo>
                  <a:pt x="0" y="0"/>
                </a:moveTo>
                <a:lnTo>
                  <a:pt x="10615408" y="0"/>
                </a:lnTo>
                <a:lnTo>
                  <a:pt x="10615408" y="13828916"/>
                </a:lnTo>
                <a:lnTo>
                  <a:pt x="0" y="138289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8131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410686" y="6348428"/>
            <a:ext cx="4264477" cy="469093"/>
          </a:xfrm>
          <a:custGeom>
            <a:avLst/>
            <a:gdLst/>
            <a:ahLst/>
            <a:cxnLst/>
            <a:rect l="l" t="t" r="r" b="b"/>
            <a:pathLst>
              <a:path w="4264477" h="469093">
                <a:moveTo>
                  <a:pt x="0" y="0"/>
                </a:moveTo>
                <a:lnTo>
                  <a:pt x="4264477" y="0"/>
                </a:lnTo>
                <a:lnTo>
                  <a:pt x="4264477" y="469092"/>
                </a:lnTo>
                <a:lnTo>
                  <a:pt x="0" y="4690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057400" y="3857389"/>
            <a:ext cx="12606040" cy="153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90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PŘÍBĚH DOBRÉ PRAXE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982200" y="5534870"/>
            <a:ext cx="4464579" cy="662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460"/>
              </a:lnSpc>
            </a:pPr>
            <a:r>
              <a:rPr lang="en-US" sz="3900" dirty="0" err="1">
                <a:solidFill>
                  <a:srgbClr val="FFFBE7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Markéta</a:t>
            </a:r>
            <a:r>
              <a:rPr lang="en-US" sz="3900" dirty="0">
                <a:solidFill>
                  <a:srgbClr val="FFFBE7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 21 let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0200" y="372504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1" y="0"/>
                </a:lnTo>
                <a:lnTo>
                  <a:pt x="3823241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537140" y="496926"/>
            <a:ext cx="3444217" cy="3635057"/>
          </a:xfrm>
          <a:custGeom>
            <a:avLst/>
            <a:gdLst/>
            <a:ahLst/>
            <a:cxnLst/>
            <a:rect l="l" t="t" r="r" b="b"/>
            <a:pathLst>
              <a:path w="3444217" h="3635057">
                <a:moveTo>
                  <a:pt x="0" y="0"/>
                </a:moveTo>
                <a:lnTo>
                  <a:pt x="3444216" y="0"/>
                </a:lnTo>
                <a:lnTo>
                  <a:pt x="3444216" y="3635057"/>
                </a:lnTo>
                <a:lnTo>
                  <a:pt x="0" y="3635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444710" y="5837354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1" y="0"/>
                </a:lnTo>
                <a:lnTo>
                  <a:pt x="3823241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056232" y="5837354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0" y="0"/>
                </a:lnTo>
                <a:lnTo>
                  <a:pt x="3823240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234641" y="-1333707"/>
            <a:ext cx="9944118" cy="12954413"/>
          </a:xfrm>
          <a:custGeom>
            <a:avLst/>
            <a:gdLst/>
            <a:ahLst/>
            <a:cxnLst/>
            <a:rect l="l" t="t" r="r" b="b"/>
            <a:pathLst>
              <a:path w="9944118" h="12954413">
                <a:moveTo>
                  <a:pt x="0" y="0"/>
                </a:moveTo>
                <a:lnTo>
                  <a:pt x="9944118" y="0"/>
                </a:lnTo>
                <a:lnTo>
                  <a:pt x="9944118" y="12954413"/>
                </a:lnTo>
                <a:lnTo>
                  <a:pt x="0" y="129544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28131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869582" y="4256405"/>
            <a:ext cx="8548836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MARKÉTA A JEJÍ ZAMĚŘENÍ</a:t>
            </a:r>
          </a:p>
        </p:txBody>
      </p:sp>
      <p:sp>
        <p:nvSpPr>
          <p:cNvPr id="9" name="TextBox 9"/>
          <p:cNvSpPr txBox="1"/>
          <p:nvPr/>
        </p:nvSpPr>
        <p:spPr>
          <a:xfrm rot="943705">
            <a:off x="12940944" y="1527065"/>
            <a:ext cx="2636611" cy="1758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Věnuje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dobrovolnické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činnosti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která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zaměřuje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cílovou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skupinu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seniorů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</p:txBody>
      </p:sp>
      <p:sp>
        <p:nvSpPr>
          <p:cNvPr id="10" name="TextBox 10"/>
          <p:cNvSpPr txBox="1"/>
          <p:nvPr/>
        </p:nvSpPr>
        <p:spPr>
          <a:xfrm rot="670882">
            <a:off x="2760318" y="7378959"/>
            <a:ext cx="3238156" cy="105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Studovala školu zaměřenou na obor ošetřovatelství.</a:t>
            </a:r>
          </a:p>
        </p:txBody>
      </p:sp>
      <p:sp>
        <p:nvSpPr>
          <p:cNvPr id="11" name="TextBox 11"/>
          <p:cNvSpPr txBox="1"/>
          <p:nvPr/>
        </p:nvSpPr>
        <p:spPr>
          <a:xfrm rot="899808">
            <a:off x="10762559" y="7381423"/>
            <a:ext cx="2501550" cy="105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Absolvovala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kurz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pro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pracovníky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v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sociálních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službách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 rot="856237">
            <a:off x="2339016" y="1596237"/>
            <a:ext cx="2363690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endParaRPr sz="2000" dirty="0"/>
          </a:p>
          <a:p>
            <a:pPr algn="ctr">
              <a:lnSpc>
                <a:spcPts val="2800"/>
              </a:lnSpc>
            </a:pP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Celý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život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ji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naplňuje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práce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se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seniory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ctr">
              <a:lnSpc>
                <a:spcPts val="2800"/>
              </a:lnSpc>
            </a:pPr>
            <a:endParaRPr lang="en-US" sz="2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449525" y="-1497638"/>
            <a:ext cx="11619549" cy="15137033"/>
          </a:xfrm>
          <a:custGeom>
            <a:avLst/>
            <a:gdLst/>
            <a:ahLst/>
            <a:cxnLst/>
            <a:rect l="l" t="t" r="r" b="b"/>
            <a:pathLst>
              <a:path w="11619549" h="15137033">
                <a:moveTo>
                  <a:pt x="0" y="0"/>
                </a:moveTo>
                <a:lnTo>
                  <a:pt x="11619550" y="0"/>
                </a:lnTo>
                <a:lnTo>
                  <a:pt x="11619550" y="15137032"/>
                </a:lnTo>
                <a:lnTo>
                  <a:pt x="0" y="151370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4999"/>
            </a:blip>
            <a:stretch>
              <a:fillRect b="-28131"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258329" y="4399240"/>
            <a:ext cx="14868169" cy="0"/>
          </a:xfrm>
          <a:prstGeom prst="line">
            <a:avLst/>
          </a:prstGeom>
          <a:ln w="38100" cap="flat">
            <a:solidFill>
              <a:srgbClr val="FFFBE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258329" y="476475"/>
            <a:ext cx="18812179" cy="2072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64"/>
              </a:lnSpc>
            </a:pPr>
            <a:r>
              <a:rPr lang="en-US" sz="5974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CESTA K VYSNĚNÝM CÍLŮM ZA PODPORY RYTMUSU V ČASE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58329" y="3768508"/>
            <a:ext cx="2706956" cy="3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2"/>
              </a:lnSpc>
            </a:pPr>
            <a:r>
              <a:rPr lang="en-US" sz="2016" b="1">
                <a:solidFill>
                  <a:srgbClr val="FAB43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Duben 2024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63014" y="3768508"/>
            <a:ext cx="1681907" cy="3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2"/>
              </a:lnSpc>
            </a:pPr>
            <a:r>
              <a:rPr lang="en-US" sz="2016" b="1">
                <a:solidFill>
                  <a:srgbClr val="FAB43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Květen 2024 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082405" y="3768508"/>
            <a:ext cx="1547068" cy="3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22"/>
              </a:lnSpc>
            </a:pPr>
            <a:r>
              <a:rPr lang="en-US" sz="2016" b="1">
                <a:solidFill>
                  <a:srgbClr val="FAB43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Červen 2024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8329" y="4547512"/>
            <a:ext cx="4281019" cy="115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 základě doporučení psycholožky, navštívila Rytmus a stala se čekatelkou na službu.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58329" y="5948955"/>
            <a:ext cx="4755996" cy="3887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Sdělila nám svůj cíl; najít si  zaměstnání a socializovat se. </a:t>
            </a:r>
          </a:p>
          <a:p>
            <a:pPr algn="just">
              <a:lnSpc>
                <a:spcPts val="3080"/>
              </a:lnSpc>
            </a:pPr>
            <a:endParaRPr lang="en-US" sz="22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Vyprávěla o své minulosti včetně neúspěchů v práci  (v domovech pro seniory), kde většinou po krátké době skončila.</a:t>
            </a:r>
          </a:p>
          <a:p>
            <a:pPr algn="just">
              <a:lnSpc>
                <a:spcPts val="3080"/>
              </a:lnSpc>
            </a:pPr>
            <a:endParaRPr lang="en-US" sz="22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Zmínila také své silné a slabé stránky.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63014" y="4547512"/>
            <a:ext cx="4334005" cy="2715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Podepsala smlouvu a vstoupila do služby Rytmusu.</a:t>
            </a:r>
          </a:p>
          <a:p>
            <a:pPr algn="just">
              <a:lnSpc>
                <a:spcPts val="3080"/>
              </a:lnSpc>
            </a:pPr>
            <a:endParaRPr lang="en-US" sz="22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3080"/>
              </a:lnSpc>
            </a:pPr>
            <a:endParaRPr lang="en-US" sz="22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Začaly  s PK podnikat kroky pro naplnění jejího vytouženého zaměstnání.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082405" y="4547512"/>
            <a:ext cx="5611660" cy="763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80"/>
              </a:lnSpc>
            </a:pPr>
            <a:r>
              <a:rPr lang="en-US" sz="2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Nastoupila do Domova pro seniory Vojtella o.p.s., Stráž pod Ralskem.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34178" y="8323188"/>
            <a:ext cx="11843521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60"/>
              </a:lnSpc>
            </a:pPr>
            <a:r>
              <a:rPr lang="en-US" sz="84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JAK TO BYLO DÁL?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3090" y="346927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1" y="0"/>
                </a:lnTo>
                <a:lnTo>
                  <a:pt x="3823241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083430" y="346927"/>
            <a:ext cx="3972931" cy="4193067"/>
          </a:xfrm>
          <a:custGeom>
            <a:avLst/>
            <a:gdLst/>
            <a:ahLst/>
            <a:cxnLst/>
            <a:rect l="l" t="t" r="r" b="b"/>
            <a:pathLst>
              <a:path w="3972931" h="4193067">
                <a:moveTo>
                  <a:pt x="0" y="0"/>
                </a:moveTo>
                <a:lnTo>
                  <a:pt x="3972931" y="0"/>
                </a:lnTo>
                <a:lnTo>
                  <a:pt x="3972931" y="4193067"/>
                </a:lnTo>
                <a:lnTo>
                  <a:pt x="0" y="419306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444710" y="5837354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1" y="0"/>
                </a:lnTo>
                <a:lnTo>
                  <a:pt x="3823241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056232" y="5837354"/>
            <a:ext cx="3823240" cy="4035082"/>
          </a:xfrm>
          <a:custGeom>
            <a:avLst/>
            <a:gdLst/>
            <a:ahLst/>
            <a:cxnLst/>
            <a:rect l="l" t="t" r="r" b="b"/>
            <a:pathLst>
              <a:path w="3823240" h="4035082">
                <a:moveTo>
                  <a:pt x="0" y="0"/>
                </a:moveTo>
                <a:lnTo>
                  <a:pt x="3823240" y="0"/>
                </a:lnTo>
                <a:lnTo>
                  <a:pt x="3823240" y="4035082"/>
                </a:lnTo>
                <a:lnTo>
                  <a:pt x="0" y="40350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365410" y="-639853"/>
            <a:ext cx="9944118" cy="12954413"/>
          </a:xfrm>
          <a:custGeom>
            <a:avLst/>
            <a:gdLst/>
            <a:ahLst/>
            <a:cxnLst/>
            <a:rect l="l" t="t" r="r" b="b"/>
            <a:pathLst>
              <a:path w="9944118" h="12954413">
                <a:moveTo>
                  <a:pt x="0" y="0"/>
                </a:moveTo>
                <a:lnTo>
                  <a:pt x="9944119" y="0"/>
                </a:lnTo>
                <a:lnTo>
                  <a:pt x="9944119" y="12954413"/>
                </a:lnTo>
                <a:lnTo>
                  <a:pt x="0" y="129544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28131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204570" y="4256405"/>
            <a:ext cx="587886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MARKÉTA V PRÁCI</a:t>
            </a:r>
          </a:p>
        </p:txBody>
      </p:sp>
      <p:sp>
        <p:nvSpPr>
          <p:cNvPr id="9" name="TextBox 9"/>
          <p:cNvSpPr txBox="1"/>
          <p:nvPr/>
        </p:nvSpPr>
        <p:spPr>
          <a:xfrm rot="776631">
            <a:off x="2943915" y="7068748"/>
            <a:ext cx="2831232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cs-CZ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Markétě byla</a:t>
            </a:r>
            <a:r>
              <a:rPr lang="en-US" sz="18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poskytnuta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asistence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pracovního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konzultanta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Díky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podpoře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PK a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přístupu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vedoucí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byla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Markéta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klidnější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18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sebejistější</a:t>
            </a:r>
            <a:r>
              <a:rPr lang="en-US" sz="18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</p:txBody>
      </p:sp>
      <p:sp>
        <p:nvSpPr>
          <p:cNvPr id="10" name="TextBox 10"/>
          <p:cNvSpPr txBox="1"/>
          <p:nvPr/>
        </p:nvSpPr>
        <p:spPr>
          <a:xfrm rot="781734">
            <a:off x="1088171" y="1716999"/>
            <a:ext cx="2723814" cy="1406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Pracovní smlouvu dostala na 3 měsíce, které měly sloužit jako adaptační období. </a:t>
            </a:r>
          </a:p>
        </p:txBody>
      </p:sp>
      <p:sp>
        <p:nvSpPr>
          <p:cNvPr id="11" name="TextBox 11"/>
          <p:cNvSpPr txBox="1"/>
          <p:nvPr/>
        </p:nvSpPr>
        <p:spPr>
          <a:xfrm rot="820902">
            <a:off x="12573414" y="1519687"/>
            <a:ext cx="2933796" cy="213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3"/>
              </a:lnSpc>
            </a:pP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Během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tohoto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období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si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r>
              <a:rPr lang="en-US" sz="2024" dirty="0" err="1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vyzkoušela</a:t>
            </a:r>
            <a:r>
              <a:rPr lang="cs-CZ" sz="2024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n-US" sz="2024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vše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zvládne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zda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schopna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se o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seniory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postarat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v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plné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24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zodpovědnosti</a:t>
            </a:r>
            <a:r>
              <a:rPr lang="en-US" sz="2024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</a:p>
        </p:txBody>
      </p:sp>
      <p:sp>
        <p:nvSpPr>
          <p:cNvPr id="12" name="TextBox 12"/>
          <p:cNvSpPr txBox="1"/>
          <p:nvPr/>
        </p:nvSpPr>
        <p:spPr>
          <a:xfrm rot="798767">
            <a:off x="10511793" y="7113578"/>
            <a:ext cx="2923084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 PK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pak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schůzkách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vytvořili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manuál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tak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aby </a:t>
            </a:r>
            <a:r>
              <a:rPr lang="en-US" sz="2000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Markétě</a:t>
            </a:r>
            <a:r>
              <a:rPr lang="en-US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cs-CZ" sz="2000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při práci </a:t>
            </a:r>
            <a:r>
              <a:rPr lang="en-US" sz="2000" dirty="0" err="1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vyhovoval</a:t>
            </a:r>
            <a:r>
              <a:rPr lang="cs-CZ" sz="2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lang="en-US" sz="2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624</Words>
  <Application>Microsoft Office PowerPoint</Application>
  <PresentationFormat>Vlastní</PresentationFormat>
  <Paragraphs>95</Paragraphs>
  <Slides>19</Slides>
  <Notes>19</Notes>
  <HiddenSlides>0</HiddenSlides>
  <MMClips>6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Open Sans Bold</vt:lpstr>
      <vt:lpstr>Open Sans</vt:lpstr>
      <vt:lpstr>Gloria Hallelujah</vt:lpstr>
      <vt:lpstr>Calibri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Rytmus Liberec, o.p.s.</dc:title>
  <dc:creator>Kateřina Brzáková</dc:creator>
  <cp:lastModifiedBy>Kateřina Brzáková</cp:lastModifiedBy>
  <cp:revision>13</cp:revision>
  <cp:lastPrinted>2024-09-25T13:29:59Z</cp:lastPrinted>
  <dcterms:created xsi:type="dcterms:W3CDTF">2006-08-16T00:00:00Z</dcterms:created>
  <dcterms:modified xsi:type="dcterms:W3CDTF">2024-10-25T05:34:42Z</dcterms:modified>
  <dc:identifier>DAGRe2aFVYw</dc:identifier>
</cp:coreProperties>
</file>