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2">
  <p:sldMasterIdLst>
    <p:sldMasterId id="2147483648" r:id="rId1"/>
  </p:sldMasterIdLst>
  <p:notesMasterIdLst>
    <p:notesMasterId r:id="rId17"/>
  </p:notesMasterIdLst>
  <p:handoutMasterIdLst>
    <p:handoutMasterId r:id="rId18"/>
  </p:handoutMasterIdLst>
  <p:sldIdLst>
    <p:sldId id="308" r:id="rId2"/>
    <p:sldId id="325" r:id="rId3"/>
    <p:sldId id="312" r:id="rId4"/>
    <p:sldId id="326" r:id="rId5"/>
    <p:sldId id="327" r:id="rId6"/>
    <p:sldId id="328" r:id="rId7"/>
    <p:sldId id="329" r:id="rId8"/>
    <p:sldId id="330" r:id="rId9"/>
    <p:sldId id="332" r:id="rId10"/>
    <p:sldId id="333" r:id="rId11"/>
    <p:sldId id="334" r:id="rId12"/>
    <p:sldId id="323" r:id="rId13"/>
    <p:sldId id="331" r:id="rId14"/>
    <p:sldId id="335" r:id="rId15"/>
    <p:sldId id="322" r:id="rId16"/>
  </p:sldIdLst>
  <p:sldSz cx="9144000" cy="5143500" type="screen16x9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Arial"/>
      </a:defRPr>
    </a:lvl9pPr>
  </p:defaultTextStyle>
  <p:extLst>
    <p:ext uri="{EFAFB233-063F-42B5-8137-9DF3F51BA10A}">
      <p15:sldGuideLst xmlns:p15="http://schemas.microsoft.com/office/powerpoint/2012/main" xmlns=""/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948A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FE2CD"/>
          </a:solidFill>
        </a:fill>
      </a:tcStyle>
    </a:wholeTbl>
    <a:band2H>
      <a:tcTxStyle/>
      <a:tcStyle>
        <a:tcBdr/>
        <a:fill>
          <a:solidFill>
            <a:srgbClr val="FF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5DBDE"/>
          </a:solidFill>
        </a:fill>
      </a:tcStyle>
    </a:wholeTbl>
    <a:band2H>
      <a:tcTxStyle/>
      <a:tcStyle>
        <a:tcBdr/>
        <a:fill>
          <a:solidFill>
            <a:srgbClr val="EBEEE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8FFCD"/>
          </a:solidFill>
        </a:fill>
      </a:tcStyle>
    </a:wholeTbl>
    <a:band2H>
      <a:tcTxStyle/>
      <a:tcStyle>
        <a:tcBdr/>
        <a:fill>
          <a:solidFill>
            <a:srgbClr val="FCFF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C083E6E3-FA7D-4D7B-A595-EF9225AFEA82}" styleName="Light Style 1 - Acc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419" autoAdjust="0"/>
    <p:restoredTop sz="90510" autoAdjust="0"/>
  </p:normalViewPr>
  <p:slideViewPr>
    <p:cSldViewPr snapToGrid="0" snapToObjects="1">
      <p:cViewPr>
        <p:scale>
          <a:sx n="118" d="100"/>
          <a:sy n="118" d="100"/>
        </p:scale>
        <p:origin x="-96" y="-31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notesViewPr>
    <p:cSldViewPr snapToGrid="0" snapToObjects="1">
      <p:cViewPr varScale="1">
        <p:scale>
          <a:sx n="86" d="100"/>
          <a:sy n="86" d="100"/>
        </p:scale>
        <p:origin x="2720" y="2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xmlns="" id="{A1C68B45-3651-144C-9B42-ECFFE315109E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x-none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D8957582-AB2F-6945-BF77-BD7DE7B090C4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AB667F0-AAF2-1C40-8CBB-C161C73BDB1E}" type="datetimeFigureOut">
              <a:rPr lang="x-none" smtClean="0"/>
              <a:t>25.09.2024</a:t>
            </a:fld>
            <a:endParaRPr lang="x-none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xmlns="" id="{7E24A7D9-EF62-3A47-86DF-C907FD53C555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x-non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26BA8DF4-B159-1F45-A0BE-816E4D0C71C7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8F7A96C-A851-C743-AA2E-E27D6B4FD2D8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240187187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Shape 10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07" name="Shape 10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944073370"/>
      </p:ext>
    </p:extLst>
  </p:cSld>
  <p:clrMap bg1="lt1" tx1="dk1" bg2="lt2" tx2="dk2" accent1="accent1" accent2="accent2" accent3="accent3" accent4="accent4" accent5="accent5" accent6="accent6" hlink="hlink" folHlink="folHlink"/>
  <p:notesStyle>
    <a:lvl1pPr latinLnBrk="0">
      <a:defRPr sz="1400">
        <a:latin typeface="+mn-lt"/>
        <a:ea typeface="+mn-ea"/>
        <a:cs typeface="+mn-cs"/>
        <a:sym typeface="Arial"/>
      </a:defRPr>
    </a:lvl1pPr>
    <a:lvl2pPr indent="228600" latinLnBrk="0">
      <a:defRPr sz="1400">
        <a:latin typeface="+mn-lt"/>
        <a:ea typeface="+mn-ea"/>
        <a:cs typeface="+mn-cs"/>
        <a:sym typeface="Arial"/>
      </a:defRPr>
    </a:lvl2pPr>
    <a:lvl3pPr indent="457200" latinLnBrk="0">
      <a:defRPr sz="1400">
        <a:latin typeface="+mn-lt"/>
        <a:ea typeface="+mn-ea"/>
        <a:cs typeface="+mn-cs"/>
        <a:sym typeface="Arial"/>
      </a:defRPr>
    </a:lvl3pPr>
    <a:lvl4pPr indent="685800" latinLnBrk="0">
      <a:defRPr sz="1400">
        <a:latin typeface="+mn-lt"/>
        <a:ea typeface="+mn-ea"/>
        <a:cs typeface="+mn-cs"/>
        <a:sym typeface="Arial"/>
      </a:defRPr>
    </a:lvl4pPr>
    <a:lvl5pPr indent="914400" latinLnBrk="0">
      <a:defRPr sz="1400">
        <a:latin typeface="+mn-lt"/>
        <a:ea typeface="+mn-ea"/>
        <a:cs typeface="+mn-cs"/>
        <a:sym typeface="Arial"/>
      </a:defRPr>
    </a:lvl5pPr>
    <a:lvl6pPr indent="1143000" latinLnBrk="0">
      <a:defRPr sz="1400">
        <a:latin typeface="+mn-lt"/>
        <a:ea typeface="+mn-ea"/>
        <a:cs typeface="+mn-cs"/>
        <a:sym typeface="Arial"/>
      </a:defRPr>
    </a:lvl6pPr>
    <a:lvl7pPr indent="1371600" latinLnBrk="0">
      <a:defRPr sz="1400">
        <a:latin typeface="+mn-lt"/>
        <a:ea typeface="+mn-ea"/>
        <a:cs typeface="+mn-cs"/>
        <a:sym typeface="Arial"/>
      </a:defRPr>
    </a:lvl7pPr>
    <a:lvl8pPr indent="1600200" latinLnBrk="0">
      <a:defRPr sz="1400">
        <a:latin typeface="+mn-lt"/>
        <a:ea typeface="+mn-ea"/>
        <a:cs typeface="+mn-cs"/>
        <a:sym typeface="Arial"/>
      </a:defRPr>
    </a:lvl8pPr>
    <a:lvl9pPr indent="1828800" latinLnBrk="0">
      <a:defRPr sz="1400">
        <a:latin typeface="+mn-lt"/>
        <a:ea typeface="+mn-ea"/>
        <a:cs typeface="+mn-cs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">
    <p:bg>
      <p:bgPr>
        <a:solidFill>
          <a:srgbClr val="5948A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Body Level One…"/>
          <p:cNvSpPr txBox="1">
            <a:spLocks noGrp="1"/>
          </p:cNvSpPr>
          <p:nvPr>
            <p:ph type="body" sz="quarter" idx="1" hasCustomPrompt="1"/>
          </p:nvPr>
        </p:nvSpPr>
        <p:spPr>
          <a:xfrm>
            <a:off x="118800" y="3672909"/>
            <a:ext cx="7560001" cy="1218591"/>
          </a:xfrm>
          <a:prstGeom prst="rect">
            <a:avLst/>
          </a:prstGeom>
        </p:spPr>
        <p:txBody>
          <a:bodyPr lIns="0" anchor="b" anchorCtr="0">
            <a:noAutofit/>
          </a:bodyPr>
          <a:lstStyle>
            <a:lvl1pPr marL="342900" indent="-2286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1pPr>
            <a:lvl2pPr marL="342900" indent="2540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2pPr>
            <a:lvl3pPr marL="342900" indent="7112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3pPr>
            <a:lvl4pPr marL="342900" indent="11684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4pPr>
            <a:lvl5pPr marL="342900" indent="16256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5pPr>
          </a:lstStyle>
          <a:p>
            <a:r>
              <a:rPr dirty="0"/>
              <a:t>Body Level One</a:t>
            </a:r>
          </a:p>
          <a:p>
            <a:pPr lvl="1"/>
            <a:r>
              <a:rPr dirty="0"/>
              <a:t>Body Level Two</a:t>
            </a:r>
          </a:p>
          <a:p>
            <a:pPr lvl="2"/>
            <a:r>
              <a:rPr dirty="0"/>
              <a:t>Body Level Three</a:t>
            </a:r>
          </a:p>
          <a:p>
            <a:pPr lvl="3"/>
            <a:r>
              <a:rPr dirty="0"/>
              <a:t>Body Level Four</a:t>
            </a:r>
          </a:p>
          <a:p>
            <a:pPr lvl="4"/>
            <a:r>
              <a:rPr dirty="0"/>
              <a:t>Body Level Five</a:t>
            </a:r>
          </a:p>
        </p:txBody>
      </p:sp>
      <p:sp>
        <p:nvSpPr>
          <p:cNvPr id="6" name="Title Text">
            <a:extLst>
              <a:ext uri="{FF2B5EF4-FFF2-40B4-BE49-F238E27FC236}">
                <a16:creationId xmlns:a16="http://schemas.microsoft.com/office/drawing/2014/main" xmlns="" id="{A72E2942-9AC5-6E47-9216-30E885FB5BDC}"/>
              </a:ext>
            </a:extLst>
          </p:cNvPr>
          <p:cNvSpPr txBox="1">
            <a:spLocks noGrp="1"/>
          </p:cNvSpPr>
          <p:nvPr>
            <p:ph type="title" hasCustomPrompt="1"/>
          </p:nvPr>
        </p:nvSpPr>
        <p:spPr>
          <a:xfrm>
            <a:off x="251999" y="1470590"/>
            <a:ext cx="7560000" cy="1661409"/>
          </a:xfrm>
          <a:prstGeom prst="rect">
            <a:avLst/>
          </a:prstGeom>
        </p:spPr>
        <p:txBody>
          <a:bodyPr lIns="0" anchor="t" anchorCtr="0"/>
          <a:lstStyle>
            <a:lvl1pPr>
              <a:defRPr sz="4800">
                <a:solidFill>
                  <a:schemeClr val="bg1"/>
                </a:solidFill>
              </a:defRPr>
            </a:lvl1pPr>
          </a:lstStyle>
          <a:p>
            <a:r>
              <a:rPr dirty="0"/>
              <a:t>Title Text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xmlns="" id="{FCB35374-1EBD-D142-8523-2F7CE3CE8439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1999" y="252000"/>
            <a:ext cx="8637525" cy="795600"/>
          </a:xfrm>
          <a:prstGeom prst="rect">
            <a:avLst/>
          </a:prstGeom>
        </p:spPr>
      </p:pic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_HEADER">
    <p:bg>
      <p:bgPr>
        <a:solidFill>
          <a:srgbClr val="5948A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8679430" y="4690756"/>
            <a:ext cx="341728" cy="338522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86CB4B4D-7CA3-9044-876B-883B54F8677D}" type="slidenum">
              <a:rPr lang="x-none" smtClean="0"/>
              <a:pPr/>
              <a:t>‹#›</a:t>
            </a:fld>
            <a:endParaRPr lang="x-none"/>
          </a:p>
        </p:txBody>
      </p:sp>
      <p:pic>
        <p:nvPicPr>
          <p:cNvPr id="19" name="Picture 18">
            <a:extLst>
              <a:ext uri="{FF2B5EF4-FFF2-40B4-BE49-F238E27FC236}">
                <a16:creationId xmlns:a16="http://schemas.microsoft.com/office/drawing/2014/main" xmlns="" id="{B98EDC18-F1D9-E94F-9EA1-0FE14FF1E97D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2000" y="4802400"/>
            <a:ext cx="1800000" cy="107230"/>
          </a:xfrm>
          <a:prstGeom prst="rect">
            <a:avLst/>
          </a:prstGeom>
        </p:spPr>
      </p:pic>
      <p:sp>
        <p:nvSpPr>
          <p:cNvPr id="6" name="Title 1">
            <a:extLst>
              <a:ext uri="{FF2B5EF4-FFF2-40B4-BE49-F238E27FC236}">
                <a16:creationId xmlns:a16="http://schemas.microsoft.com/office/drawing/2014/main" xmlns="" id="{BD00B212-B963-B541-AB2C-C86A835618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2001" y="1682229"/>
            <a:ext cx="7560000" cy="1800000"/>
          </a:xfrm>
        </p:spPr>
        <p:txBody>
          <a:bodyPr lIns="0" anchor="t">
            <a:normAutofit/>
          </a:bodyPr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 algn="l"/>
            <a:endParaRPr lang="x-none" sz="4000" dirty="0">
              <a:solidFill>
                <a:schemeClr val="bg1"/>
              </a:solidFill>
            </a:endParaRPr>
          </a:p>
        </p:txBody>
      </p:sp>
      <p:sp>
        <p:nvSpPr>
          <p:cNvPr id="12" name="Body Level One…">
            <a:extLst>
              <a:ext uri="{FF2B5EF4-FFF2-40B4-BE49-F238E27FC236}">
                <a16:creationId xmlns:a16="http://schemas.microsoft.com/office/drawing/2014/main" xmlns="" id="{97640F16-C798-1940-98D0-41B3CDD4C872}"/>
              </a:ext>
            </a:extLst>
          </p:cNvPr>
          <p:cNvSpPr txBox="1">
            <a:spLocks noGrp="1"/>
          </p:cNvSpPr>
          <p:nvPr>
            <p:ph type="body" sz="quarter" idx="1" hasCustomPrompt="1"/>
          </p:nvPr>
        </p:nvSpPr>
        <p:spPr>
          <a:xfrm>
            <a:off x="118800" y="252001"/>
            <a:ext cx="7560001" cy="360000"/>
          </a:xfrm>
          <a:prstGeom prst="rect">
            <a:avLst/>
          </a:prstGeom>
        </p:spPr>
        <p:txBody>
          <a:bodyPr lIns="0" tIns="0" anchor="t" anchorCtr="0">
            <a:noAutofit/>
          </a:bodyPr>
          <a:lstStyle>
            <a:lvl1pPr marL="342900" indent="-2286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1pPr>
            <a:lvl2pPr marL="342900" indent="2540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2pPr>
            <a:lvl3pPr marL="342900" indent="7112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3pPr>
            <a:lvl4pPr marL="342900" indent="11684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4pPr>
            <a:lvl5pPr marL="342900" indent="16256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5pPr>
          </a:lstStyle>
          <a:p>
            <a:r>
              <a:rPr dirty="0"/>
              <a:t>Body Level On</a:t>
            </a:r>
            <a:r>
              <a:rPr lang="cs-CZ" dirty="0"/>
              <a:t>e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79743000"/>
      </p:ext>
    </p:extLst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_AND_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itle Text"/>
          <p:cNvSpPr txBox="1">
            <a:spLocks noGrp="1"/>
          </p:cNvSpPr>
          <p:nvPr>
            <p:ph type="title" hasCustomPrompt="1"/>
          </p:nvPr>
        </p:nvSpPr>
        <p:spPr>
          <a:xfrm>
            <a:off x="252000" y="826625"/>
            <a:ext cx="7560000" cy="572701"/>
          </a:xfrm>
          <a:prstGeom prst="rect">
            <a:avLst/>
          </a:prstGeom>
        </p:spPr>
        <p:txBody>
          <a:bodyPr lIns="0"/>
          <a:lstStyle>
            <a:lvl1pPr>
              <a:defRPr>
                <a:solidFill>
                  <a:srgbClr val="5948AD"/>
                </a:solidFill>
              </a:defRPr>
            </a:lvl1pPr>
          </a:lstStyle>
          <a:p>
            <a:r>
              <a:rPr dirty="0"/>
              <a:t>Title Text</a:t>
            </a:r>
          </a:p>
        </p:txBody>
      </p:sp>
      <p:sp>
        <p:nvSpPr>
          <p:cNvPr id="29" name="Body Level One…"/>
          <p:cNvSpPr txBox="1">
            <a:spLocks noGrp="1"/>
          </p:cNvSpPr>
          <p:nvPr>
            <p:ph type="body" idx="1" hasCustomPrompt="1"/>
          </p:nvPr>
        </p:nvSpPr>
        <p:spPr>
          <a:xfrm>
            <a:off x="252000" y="1592352"/>
            <a:ext cx="7560000" cy="2809390"/>
          </a:xfrm>
          <a:prstGeom prst="rect">
            <a:avLst/>
          </a:prstGeom>
        </p:spPr>
        <p:txBody>
          <a:bodyPr lIns="0">
            <a:normAutofit/>
          </a:bodyPr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r>
              <a:rPr dirty="0"/>
              <a:t>Body Level One</a:t>
            </a:r>
          </a:p>
          <a:p>
            <a:pPr lvl="1"/>
            <a:r>
              <a:rPr dirty="0"/>
              <a:t>Body Level Two</a:t>
            </a:r>
          </a:p>
          <a:p>
            <a:pPr lvl="2"/>
            <a:r>
              <a:rPr dirty="0"/>
              <a:t>Body Level Three</a:t>
            </a:r>
          </a:p>
          <a:p>
            <a:pPr lvl="3"/>
            <a:r>
              <a:rPr dirty="0"/>
              <a:t>Body Level Four</a:t>
            </a:r>
          </a:p>
          <a:p>
            <a:pPr lvl="4"/>
            <a:r>
              <a:rPr dirty="0"/>
              <a:t>Body Level Five</a:t>
            </a:r>
          </a:p>
        </p:txBody>
      </p:sp>
      <p:sp>
        <p:nvSpPr>
          <p:cNvPr id="3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xmlns="" id="{51346F3F-06A4-2A41-A12F-4D9E1FB82381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1999" y="4800869"/>
            <a:ext cx="1800000" cy="107230"/>
          </a:xfrm>
          <a:prstGeom prst="rect">
            <a:avLst/>
          </a:prstGeom>
        </p:spPr>
      </p:pic>
      <p:sp>
        <p:nvSpPr>
          <p:cNvPr id="7" name="Body Level One…">
            <a:extLst>
              <a:ext uri="{FF2B5EF4-FFF2-40B4-BE49-F238E27FC236}">
                <a16:creationId xmlns:a16="http://schemas.microsoft.com/office/drawing/2014/main" xmlns="" id="{7960F43F-42F7-D641-9024-48C8559868BA}"/>
              </a:ext>
            </a:extLst>
          </p:cNvPr>
          <p:cNvSpPr txBox="1">
            <a:spLocks noGrp="1"/>
          </p:cNvSpPr>
          <p:nvPr>
            <p:ph type="body" sz="quarter" idx="10" hasCustomPrompt="1"/>
          </p:nvPr>
        </p:nvSpPr>
        <p:spPr>
          <a:xfrm>
            <a:off x="117529" y="252001"/>
            <a:ext cx="7560001" cy="360000"/>
          </a:xfrm>
          <a:prstGeom prst="rect">
            <a:avLst/>
          </a:prstGeom>
        </p:spPr>
        <p:txBody>
          <a:bodyPr lIns="0" tIns="0" anchor="t" anchorCtr="0">
            <a:noAutofit/>
          </a:bodyPr>
          <a:lstStyle>
            <a:lvl1pPr marL="342900" indent="-2286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rgbClr val="5948AD"/>
                </a:solidFill>
              </a:defRPr>
            </a:lvl1pPr>
            <a:lvl2pPr marL="342900" indent="2540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2pPr>
            <a:lvl3pPr marL="342900" indent="7112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3pPr>
            <a:lvl4pPr marL="342900" indent="11684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4pPr>
            <a:lvl5pPr marL="342900" indent="16256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5pPr>
          </a:lstStyle>
          <a:p>
            <a:r>
              <a:rPr dirty="0"/>
              <a:t>Body Level On</a:t>
            </a:r>
            <a:r>
              <a:rPr lang="cs-CZ" dirty="0"/>
              <a:t>e</a:t>
            </a:r>
            <a:endParaRPr dirty="0"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_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xmlns="" id="{A0F4F377-E566-B744-A9A4-A29CF3EC1AD5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1999" y="4800869"/>
            <a:ext cx="1800000" cy="107230"/>
          </a:xfrm>
          <a:prstGeom prst="rect">
            <a:avLst/>
          </a:prstGeom>
        </p:spPr>
      </p:pic>
      <p:sp>
        <p:nvSpPr>
          <p:cNvPr id="7" name="Title Text">
            <a:extLst>
              <a:ext uri="{FF2B5EF4-FFF2-40B4-BE49-F238E27FC236}">
                <a16:creationId xmlns:a16="http://schemas.microsoft.com/office/drawing/2014/main" xmlns="" id="{C2BCB195-1673-3A47-9233-C54678E8275B}"/>
              </a:ext>
            </a:extLst>
          </p:cNvPr>
          <p:cNvSpPr txBox="1">
            <a:spLocks noGrp="1"/>
          </p:cNvSpPr>
          <p:nvPr>
            <p:ph type="title" hasCustomPrompt="1"/>
          </p:nvPr>
        </p:nvSpPr>
        <p:spPr>
          <a:xfrm>
            <a:off x="252000" y="770785"/>
            <a:ext cx="7560001" cy="572701"/>
          </a:xfrm>
          <a:prstGeom prst="rect">
            <a:avLst/>
          </a:prstGeom>
        </p:spPr>
        <p:txBody>
          <a:bodyPr lIns="0"/>
          <a:lstStyle>
            <a:lvl1pPr>
              <a:defRPr>
                <a:solidFill>
                  <a:srgbClr val="5948AD"/>
                </a:solidFill>
              </a:defRPr>
            </a:lvl1pPr>
          </a:lstStyle>
          <a:p>
            <a:r>
              <a:rPr dirty="0"/>
              <a:t>Title Text</a:t>
            </a:r>
          </a:p>
        </p:txBody>
      </p:sp>
      <p:sp>
        <p:nvSpPr>
          <p:cNvPr id="8" name="Body Level One…">
            <a:extLst>
              <a:ext uri="{FF2B5EF4-FFF2-40B4-BE49-F238E27FC236}">
                <a16:creationId xmlns:a16="http://schemas.microsoft.com/office/drawing/2014/main" xmlns="" id="{1529CB40-EF22-A849-8FDD-F1920C607CC5}"/>
              </a:ext>
            </a:extLst>
          </p:cNvPr>
          <p:cNvSpPr txBox="1">
            <a:spLocks noGrp="1"/>
          </p:cNvSpPr>
          <p:nvPr>
            <p:ph type="body" sz="quarter" idx="10" hasCustomPrompt="1"/>
          </p:nvPr>
        </p:nvSpPr>
        <p:spPr>
          <a:xfrm>
            <a:off x="117529" y="252001"/>
            <a:ext cx="7560001" cy="360000"/>
          </a:xfrm>
          <a:prstGeom prst="rect">
            <a:avLst/>
          </a:prstGeom>
        </p:spPr>
        <p:txBody>
          <a:bodyPr lIns="0" tIns="0" anchor="t" anchorCtr="0">
            <a:noAutofit/>
          </a:bodyPr>
          <a:lstStyle>
            <a:lvl1pPr marL="342900" indent="-2286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rgbClr val="5948AD"/>
                </a:solidFill>
              </a:defRPr>
            </a:lvl1pPr>
            <a:lvl2pPr marL="342900" indent="2540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2pPr>
            <a:lvl3pPr marL="342900" indent="7112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3pPr>
            <a:lvl4pPr marL="342900" indent="11684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4pPr>
            <a:lvl5pPr marL="342900" indent="1625600" algn="l">
              <a:lnSpc>
                <a:spcPct val="100000"/>
              </a:lnSpc>
              <a:buClrTx/>
              <a:buSzTx/>
              <a:buFontTx/>
              <a:buNone/>
              <a:defRPr sz="1400">
                <a:solidFill>
                  <a:schemeClr val="bg1"/>
                </a:solidFill>
              </a:defRPr>
            </a:lvl5pPr>
          </a:lstStyle>
          <a:p>
            <a:r>
              <a:rPr dirty="0"/>
              <a:t>Body Level On</a:t>
            </a:r>
            <a:r>
              <a:rPr lang="cs-CZ" dirty="0"/>
              <a:t>e</a:t>
            </a:r>
            <a:endParaRPr dirty="0"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311699" y="445025"/>
            <a:ext cx="8520602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91424" rIns="91424" bIns="91424">
            <a:normAutofit/>
          </a:bodyPr>
          <a:lstStyle/>
          <a:p>
            <a:r>
              <a:rPr dirty="0"/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311699" y="1152475"/>
            <a:ext cx="8520602" cy="341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91424" rIns="91424" bIns="91424">
            <a:normAutofit/>
          </a:bodyPr>
          <a:lstStyle/>
          <a:p>
            <a:r>
              <a:rPr dirty="0"/>
              <a:t>Body Level One</a:t>
            </a:r>
          </a:p>
          <a:p>
            <a:pPr lvl="1"/>
            <a:r>
              <a:rPr dirty="0"/>
              <a:t>Body Level Two</a:t>
            </a:r>
          </a:p>
          <a:p>
            <a:pPr lvl="2"/>
            <a:r>
              <a:rPr dirty="0"/>
              <a:t>Body Level Three</a:t>
            </a:r>
          </a:p>
          <a:p>
            <a:pPr lvl="3"/>
            <a:r>
              <a:rPr dirty="0"/>
              <a:t>Body Level Four</a:t>
            </a:r>
          </a:p>
          <a:p>
            <a:pPr lvl="4"/>
            <a:r>
              <a:rPr dirty="0"/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8684345" y="4700819"/>
            <a:ext cx="336813" cy="318396"/>
          </a:xfrm>
          <a:prstGeom prst="rect">
            <a:avLst/>
          </a:prstGeom>
          <a:ln w="12700">
            <a:miter lim="400000"/>
          </a:ln>
        </p:spPr>
        <p:txBody>
          <a:bodyPr wrap="none" lIns="91424" tIns="91424" rIns="91424" bIns="91424" anchor="ctr">
            <a:spAutoFit/>
          </a:bodyPr>
          <a:lstStyle>
            <a:lvl1pPr algn="r">
              <a:defRPr sz="1000">
                <a:solidFill>
                  <a:schemeClr val="accent2">
                    <a:lumOff val="21764"/>
                  </a:schemeClr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70" r:id="rId2"/>
    <p:sldLayoutId id="2147483651" r:id="rId3"/>
    <p:sldLayoutId id="2147483653" r:id="rId4"/>
  </p:sldLayoutIdLst>
  <p:transition spd="med"/>
  <p:hf hdr="0" ftr="0" dt="0"/>
  <p:txStyles>
    <p:title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1pPr>
      <a:lvl2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2pPr>
      <a:lvl3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3pPr>
      <a:lvl4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4pPr>
      <a:lvl5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5pPr>
      <a:lvl6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6pPr>
      <a:lvl7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7pPr>
      <a:lvl8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8pPr>
      <a:lvl9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Arial"/>
        </a:defRPr>
      </a:lvl9pPr>
    </p:titleStyle>
    <p:bodyStyle>
      <a:lvl1pPr marL="457200" marR="0" indent="-342900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●"/>
        <a:tabLst/>
        <a:defRPr sz="1800" b="0" i="0" u="none" strike="noStrike" cap="none" spc="0" baseline="0">
          <a:solidFill>
            <a:schemeClr val="accent2">
              <a:lumOff val="21764"/>
            </a:schemeClr>
          </a:solidFill>
          <a:uFillTx/>
          <a:latin typeface="+mn-lt"/>
          <a:ea typeface="+mn-ea"/>
          <a:cs typeface="+mn-cs"/>
          <a:sym typeface="Arial"/>
        </a:defRPr>
      </a:lvl1pPr>
      <a:lvl2pPr marL="10051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○"/>
        <a:tabLst/>
        <a:defRPr sz="1800" b="0" i="0" u="none" strike="noStrike" cap="none" spc="0" baseline="0">
          <a:solidFill>
            <a:schemeClr val="accent2">
              <a:lumOff val="21764"/>
            </a:schemeClr>
          </a:solidFill>
          <a:uFillTx/>
          <a:latin typeface="+mn-lt"/>
          <a:ea typeface="+mn-ea"/>
          <a:cs typeface="+mn-cs"/>
          <a:sym typeface="Arial"/>
        </a:defRPr>
      </a:lvl2pPr>
      <a:lvl3pPr marL="14623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■"/>
        <a:tabLst/>
        <a:defRPr sz="1800" b="0" i="0" u="none" strike="noStrike" cap="none" spc="0" baseline="0">
          <a:solidFill>
            <a:schemeClr val="accent2">
              <a:lumOff val="21764"/>
            </a:schemeClr>
          </a:solidFill>
          <a:uFillTx/>
          <a:latin typeface="+mn-lt"/>
          <a:ea typeface="+mn-ea"/>
          <a:cs typeface="+mn-cs"/>
          <a:sym typeface="Arial"/>
        </a:defRPr>
      </a:lvl3pPr>
      <a:lvl4pPr marL="19195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●"/>
        <a:tabLst/>
        <a:defRPr sz="1800" b="0" i="0" u="none" strike="noStrike" cap="none" spc="0" baseline="0">
          <a:solidFill>
            <a:schemeClr val="accent2">
              <a:lumOff val="21764"/>
            </a:schemeClr>
          </a:solidFill>
          <a:uFillTx/>
          <a:latin typeface="+mn-lt"/>
          <a:ea typeface="+mn-ea"/>
          <a:cs typeface="+mn-cs"/>
          <a:sym typeface="Arial"/>
        </a:defRPr>
      </a:lvl4pPr>
      <a:lvl5pPr marL="23767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○"/>
        <a:tabLst/>
        <a:defRPr sz="1800" b="0" i="0" u="none" strike="noStrike" cap="none" spc="0" baseline="0">
          <a:solidFill>
            <a:schemeClr val="accent2">
              <a:lumOff val="21764"/>
            </a:schemeClr>
          </a:solidFill>
          <a:uFillTx/>
          <a:latin typeface="+mn-lt"/>
          <a:ea typeface="+mn-ea"/>
          <a:cs typeface="+mn-cs"/>
          <a:sym typeface="Arial"/>
        </a:defRPr>
      </a:lvl5pPr>
      <a:lvl6pPr marL="28339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■"/>
        <a:tabLst/>
        <a:defRPr sz="1800" b="0" i="0" u="none" strike="noStrike" cap="none" spc="0" baseline="0">
          <a:solidFill>
            <a:schemeClr val="accent2">
              <a:lumOff val="21764"/>
            </a:schemeClr>
          </a:solidFill>
          <a:uFillTx/>
          <a:latin typeface="+mn-lt"/>
          <a:ea typeface="+mn-ea"/>
          <a:cs typeface="+mn-cs"/>
          <a:sym typeface="Arial"/>
        </a:defRPr>
      </a:lvl6pPr>
      <a:lvl7pPr marL="32911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●"/>
        <a:tabLst/>
        <a:defRPr sz="1800" b="0" i="0" u="none" strike="noStrike" cap="none" spc="0" baseline="0">
          <a:solidFill>
            <a:schemeClr val="accent2">
              <a:lumOff val="21764"/>
            </a:schemeClr>
          </a:solidFill>
          <a:uFillTx/>
          <a:latin typeface="+mn-lt"/>
          <a:ea typeface="+mn-ea"/>
          <a:cs typeface="+mn-cs"/>
          <a:sym typeface="Arial"/>
        </a:defRPr>
      </a:lvl7pPr>
      <a:lvl8pPr marL="37483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○"/>
        <a:tabLst/>
        <a:defRPr sz="1800" b="0" i="0" u="none" strike="noStrike" cap="none" spc="0" baseline="0">
          <a:solidFill>
            <a:schemeClr val="accent2">
              <a:lumOff val="21764"/>
            </a:schemeClr>
          </a:solidFill>
          <a:uFillTx/>
          <a:latin typeface="+mn-lt"/>
          <a:ea typeface="+mn-ea"/>
          <a:cs typeface="+mn-cs"/>
          <a:sym typeface="Arial"/>
        </a:defRPr>
      </a:lvl8pPr>
      <a:lvl9pPr marL="42055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■"/>
        <a:tabLst/>
        <a:defRPr sz="1800" b="0" i="0" u="none" strike="noStrike" cap="none" spc="0" baseline="0">
          <a:solidFill>
            <a:schemeClr val="accent2">
              <a:lumOff val="21764"/>
            </a:schemeClr>
          </a:solidFill>
          <a:uFillTx/>
          <a:latin typeface="+mn-lt"/>
          <a:ea typeface="+mn-ea"/>
          <a:cs typeface="+mn-cs"/>
          <a:sym typeface="Arial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xmlns="" id="{22E07845-6198-AF48-9339-1C648FC1AFF9}"/>
              </a:ext>
            </a:extLst>
          </p:cNvPr>
          <p:cNvSpPr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r>
              <a:rPr lang="cs-CZ" b="1" dirty="0"/>
              <a:t>Mgr. Martin Korych</a:t>
            </a:r>
            <a:endParaRPr lang="x-none" b="1" dirty="0"/>
          </a:p>
          <a:p>
            <a:r>
              <a:rPr lang="cs-CZ" dirty="0"/>
              <a:t>Akademická poradna a centrum podpory</a:t>
            </a:r>
            <a:endParaRPr lang="x-none" dirty="0"/>
          </a:p>
          <a:p>
            <a:endParaRPr lang="x-none" dirty="0"/>
          </a:p>
          <a:p>
            <a:r>
              <a:rPr lang="x-none" dirty="0"/>
              <a:t>+420 485 353 055</a:t>
            </a:r>
            <a:endParaRPr lang="cs-CZ" dirty="0"/>
          </a:p>
          <a:p>
            <a:r>
              <a:rPr lang="cs-CZ" dirty="0"/>
              <a:t>martin.korych</a:t>
            </a:r>
            <a:r>
              <a:rPr lang="x-none" dirty="0"/>
              <a:t>@tul.cz</a:t>
            </a:r>
            <a:r>
              <a:rPr lang="cs-CZ" dirty="0"/>
              <a:t> </a:t>
            </a:r>
            <a:endParaRPr lang="x-none" dirty="0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xmlns="" id="{CFE6B1C1-900E-C94C-B7F9-DE5CD093B3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sz="2800" dirty="0"/>
              <a:t>Podpora studentů se specifickými potřebami</a:t>
            </a:r>
            <a:br>
              <a:rPr lang="pl-PL" sz="2800" dirty="0"/>
            </a:br>
            <a:r>
              <a:rPr lang="pl-PL" sz="2800" dirty="0"/>
              <a:t>a dobrovolnictví na TUL</a:t>
            </a:r>
            <a:endParaRPr lang="x-none" sz="2800" dirty="0"/>
          </a:p>
        </p:txBody>
      </p:sp>
    </p:spTree>
    <p:extLst>
      <p:ext uri="{BB962C8B-B14F-4D97-AF65-F5344CB8AC3E}">
        <p14:creationId xmlns:p14="http://schemas.microsoft.com/office/powerpoint/2010/main" val="1104746387"/>
      </p:ext>
    </p:extLst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803" y="1247623"/>
            <a:ext cx="8493794" cy="3154120"/>
          </a:xfrm>
        </p:spPr>
        <p:txBody>
          <a:bodyPr>
            <a:noAutofit/>
          </a:bodyPr>
          <a:lstStyle/>
          <a:p>
            <a:pPr>
              <a:spcBef>
                <a:spcPts val="600"/>
              </a:spcBef>
            </a:pPr>
            <a:r>
              <a:rPr lang="cs-CZ" b="1" dirty="0">
                <a:solidFill>
                  <a:srgbClr val="5948AD"/>
                </a:solidFill>
              </a:rPr>
              <a:t>Servisní opatření</a:t>
            </a:r>
            <a:endParaRPr lang="cs-CZ" sz="1400" b="1" dirty="0">
              <a:solidFill>
                <a:srgbClr val="5948AD"/>
              </a:solidFill>
            </a:endParaRPr>
          </a:p>
          <a:p>
            <a:pPr lvl="1">
              <a:spcBef>
                <a:spcPts val="600"/>
              </a:spcBef>
            </a:pPr>
            <a:r>
              <a:rPr lang="cs-CZ" sz="1400" b="1" dirty="0">
                <a:solidFill>
                  <a:srgbClr val="5948AD"/>
                </a:solidFill>
              </a:rPr>
              <a:t>Prostorová orientace</a:t>
            </a:r>
            <a:r>
              <a:rPr lang="cs-CZ" sz="1400" dirty="0">
                <a:solidFill>
                  <a:schemeClr val="tx1"/>
                </a:solidFill>
              </a:rPr>
              <a:t> - intervence, jejímž účelem a výsledkem je zajištění bezpečné fyzické orientace studenta.</a:t>
            </a:r>
          </a:p>
          <a:p>
            <a:pPr lvl="1"/>
            <a:r>
              <a:rPr lang="cs-CZ" sz="1400" b="1" dirty="0">
                <a:solidFill>
                  <a:srgbClr val="5948AD"/>
                </a:solidFill>
              </a:rPr>
              <a:t>Studijní asistence </a:t>
            </a:r>
            <a:r>
              <a:rPr lang="cs-CZ" sz="1400" dirty="0">
                <a:solidFill>
                  <a:schemeClr val="tx1"/>
                </a:solidFill>
              </a:rPr>
              <a:t>- kompenzuje fyzické omezení studenta se SP během výuky.</a:t>
            </a:r>
          </a:p>
          <a:p>
            <a:pPr lvl="1"/>
            <a:r>
              <a:rPr lang="cs-CZ" sz="1400" b="1" dirty="0">
                <a:solidFill>
                  <a:srgbClr val="5948AD"/>
                </a:solidFill>
              </a:rPr>
              <a:t>Zpřístupnění studijní literatury </a:t>
            </a:r>
            <a:r>
              <a:rPr lang="cs-CZ" sz="1400" dirty="0">
                <a:solidFill>
                  <a:schemeClr val="tx1"/>
                </a:solidFill>
              </a:rPr>
              <a:t>- zpracování studijní literatury do přístupné podoby pomocí technických opatření a postupů.</a:t>
            </a:r>
          </a:p>
          <a:p>
            <a:pPr lvl="1"/>
            <a:r>
              <a:rPr lang="cs-CZ" sz="1400" b="1" dirty="0">
                <a:solidFill>
                  <a:srgbClr val="5948AD"/>
                </a:solidFill>
              </a:rPr>
              <a:t>Zapisovatelský a vizualizační servis </a:t>
            </a:r>
            <a:r>
              <a:rPr lang="cs-CZ" sz="1400" dirty="0">
                <a:solidFill>
                  <a:schemeClr val="tx1"/>
                </a:solidFill>
              </a:rPr>
              <a:t>- obsahuje simultánní zápis - jedná se o písemný zápis mluvené řeči nebo obsahový zápis - při němž je registrován věcný obsah sdělení.</a:t>
            </a:r>
          </a:p>
          <a:p>
            <a:pPr lvl="1"/>
            <a:r>
              <a:rPr lang="cs-CZ" sz="1400" b="1" dirty="0">
                <a:solidFill>
                  <a:srgbClr val="5948AD"/>
                </a:solidFill>
              </a:rPr>
              <a:t>Tlumočnický servis </a:t>
            </a:r>
            <a:r>
              <a:rPr lang="cs-CZ" sz="1400" dirty="0">
                <a:solidFill>
                  <a:schemeClr val="tx1"/>
                </a:solidFill>
              </a:rPr>
              <a:t>- intervence zprostředkující komunikaci mezi uživateli znakového jazyka slyšícími uživateli mluveného jazyka a prostřednictvím tlumočníka znakového jazyka.</a:t>
            </a:r>
          </a:p>
          <a:p>
            <a:pPr lvl="1"/>
            <a:r>
              <a:rPr lang="cs-CZ" sz="1400" b="1" dirty="0">
                <a:solidFill>
                  <a:srgbClr val="5948AD"/>
                </a:solidFill>
              </a:rPr>
              <a:t>Režijní opatření </a:t>
            </a:r>
            <a:r>
              <a:rPr lang="cs-CZ" sz="1400" dirty="0">
                <a:solidFill>
                  <a:schemeClr val="tx1"/>
                </a:solidFill>
              </a:rPr>
              <a:t>- činnosti obecně organizačního rázu a administrativního rázu.</a:t>
            </a:r>
          </a:p>
          <a:p>
            <a:pPr lvl="1"/>
            <a:r>
              <a:rPr lang="cs-CZ" sz="1400" b="1" dirty="0">
                <a:solidFill>
                  <a:srgbClr val="5948AD"/>
                </a:solidFill>
              </a:rPr>
              <a:t>Technické a technologické zázemí </a:t>
            </a:r>
            <a:r>
              <a:rPr lang="cs-CZ" sz="1400" dirty="0">
                <a:solidFill>
                  <a:schemeClr val="tx1"/>
                </a:solidFill>
              </a:rPr>
              <a:t>- celková přístupnost studia.</a:t>
            </a:r>
          </a:p>
          <a:p>
            <a:endParaRPr lang="cs-CZ" dirty="0">
              <a:solidFill>
                <a:srgbClr val="5948AD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11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674921"/>
            <a:ext cx="8493794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pl-PL" sz="2700" dirty="0"/>
              <a:t>Centrum služeb studentům se specifickými potřebami </a:t>
            </a:r>
          </a:p>
          <a:p>
            <a:pPr hangingPunct="1"/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3352594652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803" y="1247623"/>
            <a:ext cx="8493794" cy="3154120"/>
          </a:xfrm>
        </p:spPr>
        <p:txBody>
          <a:bodyPr>
            <a:noAutofit/>
          </a:bodyPr>
          <a:lstStyle/>
          <a:p>
            <a:pPr>
              <a:spcBef>
                <a:spcPts val="600"/>
              </a:spcBef>
            </a:pPr>
            <a:r>
              <a:rPr lang="cs-CZ" dirty="0">
                <a:solidFill>
                  <a:schemeClr val="tx1"/>
                </a:solidFill>
              </a:rPr>
              <a:t>Pro studenty se </a:t>
            </a:r>
            <a:r>
              <a:rPr lang="cs-CZ" dirty="0">
                <a:solidFill>
                  <a:srgbClr val="5948AD"/>
                </a:solidFill>
              </a:rPr>
              <a:t>zrakovým postižením</a:t>
            </a:r>
          </a:p>
          <a:p>
            <a:pPr>
              <a:spcBef>
                <a:spcPts val="600"/>
              </a:spcBef>
            </a:pPr>
            <a:r>
              <a:rPr lang="cs-CZ" dirty="0">
                <a:solidFill>
                  <a:schemeClr val="tx1"/>
                </a:solidFill>
              </a:rPr>
              <a:t>Pro studenty </a:t>
            </a:r>
            <a:r>
              <a:rPr lang="cs-CZ" dirty="0">
                <a:solidFill>
                  <a:srgbClr val="5948AD"/>
                </a:solidFill>
              </a:rPr>
              <a:t>se sluchovým postižením</a:t>
            </a:r>
          </a:p>
          <a:p>
            <a:pPr>
              <a:spcBef>
                <a:spcPts val="600"/>
              </a:spcBef>
            </a:pPr>
            <a:r>
              <a:rPr lang="cs-CZ" dirty="0">
                <a:solidFill>
                  <a:schemeClr val="tx1"/>
                </a:solidFill>
              </a:rPr>
              <a:t>Pro studenty </a:t>
            </a:r>
            <a:r>
              <a:rPr lang="cs-CZ" dirty="0">
                <a:solidFill>
                  <a:srgbClr val="5948AD"/>
                </a:solidFill>
              </a:rPr>
              <a:t>s tělesným postižením</a:t>
            </a:r>
          </a:p>
          <a:p>
            <a:pPr>
              <a:spcBef>
                <a:spcPts val="600"/>
              </a:spcBef>
            </a:pPr>
            <a:r>
              <a:rPr lang="cs-CZ" dirty="0">
                <a:solidFill>
                  <a:schemeClr val="tx1"/>
                </a:solidFill>
              </a:rPr>
              <a:t>Pro studenty </a:t>
            </a:r>
            <a:r>
              <a:rPr lang="cs-CZ" dirty="0">
                <a:solidFill>
                  <a:srgbClr val="5948AD"/>
                </a:solidFill>
              </a:rPr>
              <a:t>se specifickými poruchami učení</a:t>
            </a:r>
          </a:p>
          <a:p>
            <a:pPr>
              <a:spcBef>
                <a:spcPts val="600"/>
              </a:spcBef>
            </a:pPr>
            <a:r>
              <a:rPr lang="cs-CZ" dirty="0">
                <a:solidFill>
                  <a:schemeClr val="tx1"/>
                </a:solidFill>
              </a:rPr>
              <a:t>Pro studenty </a:t>
            </a:r>
            <a:r>
              <a:rPr lang="cs-CZ" dirty="0">
                <a:solidFill>
                  <a:srgbClr val="5948AD"/>
                </a:solidFill>
              </a:rPr>
              <a:t>s ostatními typy zdravotního postižení či znevýhodnění, s poruchou autistického spektra</a:t>
            </a:r>
          </a:p>
          <a:p>
            <a:pPr>
              <a:spcBef>
                <a:spcPts val="600"/>
              </a:spcBef>
            </a:pPr>
            <a:r>
              <a:rPr lang="cs-CZ" dirty="0">
                <a:solidFill>
                  <a:schemeClr val="tx1"/>
                </a:solidFill>
              </a:rPr>
              <a:t>Pro studenty </a:t>
            </a:r>
            <a:r>
              <a:rPr lang="cs-CZ" dirty="0">
                <a:solidFill>
                  <a:srgbClr val="5948AD"/>
                </a:solidFill>
              </a:rPr>
              <a:t>se socio-ekonomickým znevýhodněním</a:t>
            </a:r>
          </a:p>
          <a:p>
            <a:pPr>
              <a:spcBef>
                <a:spcPts val="600"/>
              </a:spcBef>
            </a:pPr>
            <a:endParaRPr lang="cs-CZ" b="1" dirty="0">
              <a:solidFill>
                <a:srgbClr val="5948AD"/>
              </a:solidFill>
            </a:endParaRPr>
          </a:p>
          <a:p>
            <a:pPr marL="114300" indent="0" algn="ctr">
              <a:spcBef>
                <a:spcPts val="600"/>
              </a:spcBef>
              <a:buNone/>
            </a:pPr>
            <a:r>
              <a:rPr lang="cs-CZ" b="1" dirty="0">
                <a:solidFill>
                  <a:srgbClr val="5948AD"/>
                </a:solidFill>
              </a:rPr>
              <a:t>Všichni evidovaní studenti se </a:t>
            </a:r>
            <a:r>
              <a:rPr lang="cs-CZ" b="1" dirty="0" err="1">
                <a:solidFill>
                  <a:srgbClr val="5948AD"/>
                </a:solidFill>
              </a:rPr>
              <a:t>spec</a:t>
            </a:r>
            <a:r>
              <a:rPr lang="cs-CZ" b="1" dirty="0">
                <a:solidFill>
                  <a:srgbClr val="5948AD"/>
                </a:solidFill>
              </a:rPr>
              <a:t>. potřebami mají v poradně tisk zdarma.</a:t>
            </a:r>
          </a:p>
          <a:p>
            <a:pPr>
              <a:spcBef>
                <a:spcPts val="600"/>
              </a:spcBef>
            </a:pPr>
            <a:endParaRPr lang="cs-CZ" b="1" dirty="0">
              <a:solidFill>
                <a:srgbClr val="5948AD"/>
              </a:solidFill>
            </a:endParaRPr>
          </a:p>
          <a:p>
            <a:pPr>
              <a:spcBef>
                <a:spcPts val="600"/>
              </a:spcBef>
            </a:pPr>
            <a:endParaRPr lang="cs-CZ" sz="1400" dirty="0">
              <a:solidFill>
                <a:schemeClr val="tx1"/>
              </a:solidFill>
            </a:endParaRPr>
          </a:p>
          <a:p>
            <a:endParaRPr lang="cs-CZ" dirty="0">
              <a:solidFill>
                <a:srgbClr val="5948AD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12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674921"/>
            <a:ext cx="8493794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pl-PL" sz="2700" dirty="0"/>
              <a:t>(Kompenzační) pomůcky</a:t>
            </a:r>
          </a:p>
          <a:p>
            <a:pPr hangingPunct="1"/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18992881"/>
      </p:ext>
    </p:extLst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xmlns="" id="{ACD7A382-434B-114C-8925-C8142BA0B6F3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13</a:t>
            </a:fld>
            <a:endParaRPr lang="x-none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xmlns="" id="{256881F2-A083-8048-835C-14EB15ACD9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2000" y="770785"/>
            <a:ext cx="8432345" cy="572701"/>
          </a:xfrm>
        </p:spPr>
        <p:txBody>
          <a:bodyPr>
            <a:noAutofit/>
          </a:bodyPr>
          <a:lstStyle/>
          <a:p>
            <a:r>
              <a:rPr lang="pl-PL" sz="2300" dirty="0"/>
              <a:t>Počet studentů se spec. potřebami v evidenci APC v roce 2023</a:t>
            </a:r>
            <a:endParaRPr lang="x-none" sz="2300" dirty="0"/>
          </a:p>
        </p:txBody>
      </p:sp>
      <p:sp>
        <p:nvSpPr>
          <p:cNvPr id="7" name="Text Placeholder 4">
            <a:extLst>
              <a:ext uri="{FF2B5EF4-FFF2-40B4-BE49-F238E27FC236}">
                <a16:creationId xmlns:a16="http://schemas.microsoft.com/office/drawing/2014/main" xmlns="" id="{CFC5027B-CCD1-FF47-8970-919BF4D2575D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graphicFrame>
        <p:nvGraphicFramePr>
          <p:cNvPr id="9" name="Tabulka 8">
            <a:extLst>
              <a:ext uri="{FF2B5EF4-FFF2-40B4-BE49-F238E27FC236}">
                <a16:creationId xmlns:a16="http://schemas.microsoft.com/office/drawing/2014/main" xmlns="" id="{45FA6DF0-3723-4A8B-AAFA-F1EE2E52BD8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9297349"/>
              </p:ext>
            </p:extLst>
          </p:nvPr>
        </p:nvGraphicFramePr>
        <p:xfrm>
          <a:off x="1295598" y="1252757"/>
          <a:ext cx="6381932" cy="3910400"/>
        </p:xfrm>
        <a:graphic>
          <a:graphicData uri="http://schemas.openxmlformats.org/drawingml/2006/table">
            <a:tbl>
              <a:tblPr firstRow="1" firstCol="1" bandRow="1"/>
              <a:tblGrid>
                <a:gridCol w="1939940">
                  <a:extLst>
                    <a:ext uri="{9D8B030D-6E8A-4147-A177-3AD203B41FA5}">
                      <a16:colId xmlns:a16="http://schemas.microsoft.com/office/drawing/2014/main" xmlns="" val="1751755692"/>
                    </a:ext>
                  </a:extLst>
                </a:gridCol>
                <a:gridCol w="494682">
                  <a:extLst>
                    <a:ext uri="{9D8B030D-6E8A-4147-A177-3AD203B41FA5}">
                      <a16:colId xmlns:a16="http://schemas.microsoft.com/office/drawing/2014/main" xmlns="" val="2266900053"/>
                    </a:ext>
                  </a:extLst>
                </a:gridCol>
                <a:gridCol w="551967">
                  <a:extLst>
                    <a:ext uri="{9D8B030D-6E8A-4147-A177-3AD203B41FA5}">
                      <a16:colId xmlns:a16="http://schemas.microsoft.com/office/drawing/2014/main" xmlns="" val="1432202229"/>
                    </a:ext>
                  </a:extLst>
                </a:gridCol>
                <a:gridCol w="478570">
                  <a:extLst>
                    <a:ext uri="{9D8B030D-6E8A-4147-A177-3AD203B41FA5}">
                      <a16:colId xmlns:a16="http://schemas.microsoft.com/office/drawing/2014/main" xmlns="" val="4014309016"/>
                    </a:ext>
                  </a:extLst>
                </a:gridCol>
                <a:gridCol w="551967">
                  <a:extLst>
                    <a:ext uri="{9D8B030D-6E8A-4147-A177-3AD203B41FA5}">
                      <a16:colId xmlns:a16="http://schemas.microsoft.com/office/drawing/2014/main" xmlns="" val="1533407635"/>
                    </a:ext>
                  </a:extLst>
                </a:gridCol>
                <a:gridCol w="478570">
                  <a:extLst>
                    <a:ext uri="{9D8B030D-6E8A-4147-A177-3AD203B41FA5}">
                      <a16:colId xmlns:a16="http://schemas.microsoft.com/office/drawing/2014/main" xmlns="" val="1068347990"/>
                    </a:ext>
                  </a:extLst>
                </a:gridCol>
                <a:gridCol w="500052">
                  <a:extLst>
                    <a:ext uri="{9D8B030D-6E8A-4147-A177-3AD203B41FA5}">
                      <a16:colId xmlns:a16="http://schemas.microsoft.com/office/drawing/2014/main" xmlns="" val="3239613495"/>
                    </a:ext>
                  </a:extLst>
                </a:gridCol>
                <a:gridCol w="406367">
                  <a:extLst>
                    <a:ext uri="{9D8B030D-6E8A-4147-A177-3AD203B41FA5}">
                      <a16:colId xmlns:a16="http://schemas.microsoft.com/office/drawing/2014/main" xmlns="" val="911231874"/>
                    </a:ext>
                  </a:extLst>
                </a:gridCol>
                <a:gridCol w="386079">
                  <a:extLst>
                    <a:ext uri="{9D8B030D-6E8A-4147-A177-3AD203B41FA5}">
                      <a16:colId xmlns:a16="http://schemas.microsoft.com/office/drawing/2014/main" xmlns="" val="3159404389"/>
                    </a:ext>
                  </a:extLst>
                </a:gridCol>
                <a:gridCol w="593738">
                  <a:extLst>
                    <a:ext uri="{9D8B030D-6E8A-4147-A177-3AD203B41FA5}">
                      <a16:colId xmlns:a16="http://schemas.microsoft.com/office/drawing/2014/main" xmlns="" val="746666481"/>
                    </a:ext>
                  </a:extLst>
                </a:gridCol>
              </a:tblGrid>
              <a:tr h="36496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05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FP</a:t>
                      </a:r>
                      <a:endParaRPr lang="cs-CZ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05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FS</a:t>
                      </a:r>
                      <a:endParaRPr lang="cs-CZ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05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FM</a:t>
                      </a:r>
                      <a:endParaRPr lang="cs-CZ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05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EF</a:t>
                      </a:r>
                      <a:endParaRPr lang="cs-CZ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05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FT</a:t>
                      </a:r>
                      <a:endParaRPr lang="cs-CZ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05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FZS</a:t>
                      </a:r>
                      <a:endParaRPr lang="cs-CZ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05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FUA</a:t>
                      </a:r>
                      <a:endParaRPr lang="cs-CZ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000" b="1" kern="1200" dirty="0">
                          <a:solidFill>
                            <a:srgbClr val="FFFFFF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CŽV</a:t>
                      </a:r>
                      <a:endParaRPr lang="cs-CZ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05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Celkem</a:t>
                      </a:r>
                      <a:endParaRPr lang="cs-CZ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064190623"/>
                  </a:ext>
                </a:extLst>
              </a:tr>
              <a:tr h="31678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b="1" kern="120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Zrakové postižení: A1 + A2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3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3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857496643"/>
                  </a:ext>
                </a:extLst>
              </a:tr>
              <a:tr h="31678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b="1" kern="120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Sluchové postižení: B1 + B2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4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6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351457276"/>
                  </a:ext>
                </a:extLst>
              </a:tr>
              <a:tr h="31678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b="1" kern="120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Tělesné postižení: C1 + C2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628146814"/>
                  </a:ext>
                </a:extLst>
              </a:tr>
              <a:tr h="31678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b="1" kern="120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Specifické poruchy učení: D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17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7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8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7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9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54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742392822"/>
                  </a:ext>
                </a:extLst>
              </a:tr>
              <a:tr h="34036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b="1" kern="120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Porucha autistického spektra: E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4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2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11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0D8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6312567"/>
                  </a:ext>
                </a:extLst>
              </a:tr>
              <a:tr h="23396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b="1" kern="120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Jiné obtíže: F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17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3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6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7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34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325559805"/>
                  </a:ext>
                </a:extLst>
              </a:tr>
              <a:tr h="31678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kern="120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Celkem s postižením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48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9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16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16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19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FF000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118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17200853"/>
                  </a:ext>
                </a:extLst>
              </a:tr>
              <a:tr h="38026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000" b="1" kern="120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Socio-ekonomické znevýhodnění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200" b="1" kern="120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9ED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109058901"/>
                  </a:ext>
                </a:extLst>
              </a:tr>
              <a:tr h="54850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Celkem s postižením + </a:t>
                      </a:r>
                      <a:r>
                        <a:rPr lang="cs-CZ" sz="1100" b="1" kern="1200" dirty="0" err="1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socio</a:t>
                      </a:r>
                      <a:r>
                        <a:rPr lang="cs-CZ" sz="1100" b="1" kern="1200" dirty="0">
                          <a:solidFill>
                            <a:srgbClr val="FFFFFF"/>
                          </a:solidFill>
                          <a:effectLst/>
                          <a:latin typeface="Myriad Pro" panose="020B0503030403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-ekonomické znevýhodnění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21586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49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D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10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D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16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D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17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D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kern="1200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D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D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4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D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7030A0"/>
                          </a:solidFill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DE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400" b="1" dirty="0">
                          <a:solidFill>
                            <a:srgbClr val="FF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122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D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15496953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9123947"/>
      </p:ext>
    </p:extLst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803" y="1247623"/>
            <a:ext cx="8493794" cy="3154120"/>
          </a:xfrm>
        </p:spPr>
        <p:txBody>
          <a:bodyPr>
            <a:noAutofit/>
          </a:bodyPr>
          <a:lstStyle/>
          <a:p>
            <a:pPr marL="457200" lvl="1" indent="-342900">
              <a:spcBef>
                <a:spcPts val="600"/>
              </a:spcBef>
              <a:buFont typeface="Arial"/>
              <a:buChar char="●"/>
            </a:pPr>
            <a:r>
              <a:rPr lang="cs-CZ" sz="1400" dirty="0">
                <a:solidFill>
                  <a:schemeClr val="tx1"/>
                </a:solidFill>
              </a:rPr>
              <a:t>Student se speciálními potřebami na VŠ – </a:t>
            </a:r>
            <a:r>
              <a:rPr lang="cs-CZ" b="1" dirty="0">
                <a:solidFill>
                  <a:srgbClr val="5948AD"/>
                </a:solidFill>
              </a:rPr>
              <a:t>Příručka pro akademické pracovníky TUL.</a:t>
            </a:r>
          </a:p>
          <a:p>
            <a:pPr>
              <a:spcBef>
                <a:spcPts val="600"/>
              </a:spcBef>
            </a:pPr>
            <a:r>
              <a:rPr lang="cs-CZ" sz="1400" dirty="0">
                <a:solidFill>
                  <a:schemeClr val="tx1"/>
                </a:solidFill>
              </a:rPr>
              <a:t>Přehled vybraného zdravotního znevýhodnění pro akademické pracovníky – CD.</a:t>
            </a:r>
          </a:p>
          <a:p>
            <a:pPr>
              <a:spcBef>
                <a:spcPts val="600"/>
              </a:spcBef>
            </a:pPr>
            <a:r>
              <a:rPr lang="cs-CZ" sz="1400" dirty="0">
                <a:solidFill>
                  <a:schemeClr val="tx1"/>
                </a:solidFill>
              </a:rPr>
              <a:t>V červnu 2021 jsme pořádali již XIV. ročník konference </a:t>
            </a:r>
            <a:r>
              <a:rPr lang="cs-CZ" b="1" dirty="0">
                <a:solidFill>
                  <a:srgbClr val="5948AD"/>
                </a:solidFill>
              </a:rPr>
              <a:t>„Vysokoškolské studium bez bariér“ </a:t>
            </a:r>
            <a:r>
              <a:rPr lang="cs-CZ" sz="1400" dirty="0">
                <a:solidFill>
                  <a:schemeClr val="tx1"/>
                </a:solidFill>
              </a:rPr>
              <a:t>v tomto roce on-line. Z každé konference vychází recenzovaný sborník.</a:t>
            </a:r>
          </a:p>
          <a:p>
            <a:pPr>
              <a:spcBef>
                <a:spcPts val="600"/>
              </a:spcBef>
            </a:pPr>
            <a:r>
              <a:rPr lang="cs-CZ" sz="1400" dirty="0">
                <a:solidFill>
                  <a:schemeClr val="tx1"/>
                </a:solidFill>
              </a:rPr>
              <a:t>Pro studenty 1. roč. architektury pořádáme </a:t>
            </a:r>
            <a:r>
              <a:rPr lang="cs-CZ" b="1" dirty="0">
                <a:solidFill>
                  <a:srgbClr val="5948AD"/>
                </a:solidFill>
              </a:rPr>
              <a:t>zážitkové semináře </a:t>
            </a:r>
            <a:r>
              <a:rPr lang="cs-CZ" sz="1400" dirty="0">
                <a:solidFill>
                  <a:schemeClr val="tx1"/>
                </a:solidFill>
              </a:rPr>
              <a:t>ve spolupráci s Ing. </a:t>
            </a:r>
            <a:r>
              <a:rPr lang="cs-CZ" sz="1400" dirty="0" err="1">
                <a:solidFill>
                  <a:schemeClr val="tx1"/>
                </a:solidFill>
              </a:rPr>
              <a:t>Kóšťálovou</a:t>
            </a:r>
            <a:r>
              <a:rPr lang="cs-CZ" sz="1400" dirty="0">
                <a:solidFill>
                  <a:schemeClr val="tx1"/>
                </a:solidFill>
              </a:rPr>
              <a:t> z FUA (konzultantka v </a:t>
            </a:r>
            <a:r>
              <a:rPr lang="cs-CZ" sz="1400" dirty="0" err="1">
                <a:solidFill>
                  <a:schemeClr val="tx1"/>
                </a:solidFill>
              </a:rPr>
              <a:t>obl</a:t>
            </a:r>
            <a:r>
              <a:rPr lang="cs-CZ" sz="1400" dirty="0">
                <a:solidFill>
                  <a:schemeClr val="tx1"/>
                </a:solidFill>
              </a:rPr>
              <a:t>. bezbariérovosti pro LK).</a:t>
            </a:r>
          </a:p>
          <a:p>
            <a:pPr>
              <a:spcBef>
                <a:spcPts val="600"/>
              </a:spcBef>
            </a:pPr>
            <a:r>
              <a:rPr lang="cs-CZ" b="1" dirty="0">
                <a:solidFill>
                  <a:srgbClr val="5948AD"/>
                </a:solidFill>
              </a:rPr>
              <a:t>Letáky</a:t>
            </a:r>
            <a:r>
              <a:rPr lang="cs-CZ" sz="1400" dirty="0">
                <a:solidFill>
                  <a:schemeClr val="tx1"/>
                </a:solidFill>
              </a:rPr>
              <a:t> s nabídkou služeb APC, pravidelně aktualizované, při nástupu dostane každý student.</a:t>
            </a:r>
          </a:p>
          <a:p>
            <a:pPr>
              <a:spcBef>
                <a:spcPts val="600"/>
              </a:spcBef>
            </a:pPr>
            <a:r>
              <a:rPr lang="cs-CZ" b="1" dirty="0">
                <a:solidFill>
                  <a:srgbClr val="5948AD"/>
                </a:solidFill>
              </a:rPr>
              <a:t>Soubor brožur </a:t>
            </a:r>
            <a:r>
              <a:rPr lang="cs-CZ" sz="1400" dirty="0">
                <a:solidFill>
                  <a:schemeClr val="tx1"/>
                </a:solidFill>
              </a:rPr>
              <a:t>o přístupnosti TUL studentům se </a:t>
            </a:r>
            <a:r>
              <a:rPr lang="cs-CZ" sz="1400" dirty="0" err="1">
                <a:solidFill>
                  <a:schemeClr val="tx1"/>
                </a:solidFill>
              </a:rPr>
              <a:t>spec</a:t>
            </a:r>
            <a:r>
              <a:rPr lang="cs-CZ" sz="1400" dirty="0">
                <a:solidFill>
                  <a:schemeClr val="tx1"/>
                </a:solidFill>
              </a:rPr>
              <a:t>. potřebami.</a:t>
            </a:r>
          </a:p>
          <a:p>
            <a:pPr>
              <a:spcBef>
                <a:spcPts val="600"/>
              </a:spcBef>
            </a:pPr>
            <a:r>
              <a:rPr lang="cs-CZ" sz="1400" dirty="0">
                <a:solidFill>
                  <a:schemeClr val="tx1"/>
                </a:solidFill>
              </a:rPr>
              <a:t>Mapování a odstraňování </a:t>
            </a:r>
            <a:r>
              <a:rPr lang="cs-CZ" b="1" dirty="0">
                <a:solidFill>
                  <a:srgbClr val="5948AD"/>
                </a:solidFill>
              </a:rPr>
              <a:t>fyzických a jiných bariér </a:t>
            </a:r>
            <a:r>
              <a:rPr lang="cs-CZ" sz="1400" dirty="0">
                <a:solidFill>
                  <a:schemeClr val="tx1"/>
                </a:solidFill>
              </a:rPr>
              <a:t>v budovách TUL</a:t>
            </a:r>
          </a:p>
          <a:p>
            <a:pPr>
              <a:spcBef>
                <a:spcPts val="600"/>
              </a:spcBef>
            </a:pPr>
            <a:r>
              <a:rPr lang="cs-CZ" b="1" dirty="0">
                <a:solidFill>
                  <a:srgbClr val="5948AD"/>
                </a:solidFill>
              </a:rPr>
              <a:t>Hmatové mapy </a:t>
            </a:r>
            <a:r>
              <a:rPr lang="cs-CZ" sz="1400" dirty="0">
                <a:solidFill>
                  <a:schemeClr val="tx1"/>
                </a:solidFill>
              </a:rPr>
              <a:t>pro studenty se zrakovým postižením</a:t>
            </a:r>
          </a:p>
          <a:p>
            <a:pPr lvl="1"/>
            <a:endParaRPr lang="cs-CZ" sz="1400" dirty="0">
              <a:solidFill>
                <a:schemeClr val="tx1"/>
              </a:solidFill>
            </a:endParaRPr>
          </a:p>
          <a:p>
            <a:endParaRPr lang="cs-CZ" dirty="0">
              <a:solidFill>
                <a:srgbClr val="5948AD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14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674921"/>
            <a:ext cx="8493794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pl-PL" sz="2700" dirty="0"/>
              <a:t> </a:t>
            </a:r>
            <a:r>
              <a:rPr lang="pl-PL" sz="2300" dirty="0"/>
              <a:t>Ve směru k akademické obci</a:t>
            </a:r>
          </a:p>
          <a:p>
            <a:pPr hangingPunct="1"/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508872967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803" y="1247623"/>
            <a:ext cx="8493794" cy="3154120"/>
          </a:xfrm>
        </p:spPr>
        <p:txBody>
          <a:bodyPr>
            <a:noAutofit/>
          </a:bodyPr>
          <a:lstStyle/>
          <a:p>
            <a:pPr marL="457200" lvl="1" indent="-342900">
              <a:spcBef>
                <a:spcPts val="600"/>
              </a:spcBef>
              <a:buFont typeface="Arial"/>
              <a:buChar char="●"/>
            </a:pPr>
            <a:r>
              <a:rPr lang="cs-CZ" b="1" dirty="0">
                <a:solidFill>
                  <a:srgbClr val="5948AD"/>
                </a:solidFill>
              </a:rPr>
              <a:t>Základní činnosti:</a:t>
            </a:r>
          </a:p>
          <a:p>
            <a:pPr marL="914400" lvl="2" indent="-342900">
              <a:spcBef>
                <a:spcPts val="600"/>
              </a:spcBef>
              <a:buFont typeface="Arial"/>
              <a:buChar char="●"/>
            </a:pPr>
            <a:r>
              <a:rPr lang="cs-CZ" sz="1400" dirty="0">
                <a:solidFill>
                  <a:schemeClr val="tx1"/>
                </a:solidFill>
              </a:rPr>
              <a:t>organizovat, administrativně zajišťovat a řídit dobrovolnické činnosti tak, aby pomoc  dobrovolníka byla účelně využita tam, kde je jí nejvíce potřeba,</a:t>
            </a:r>
          </a:p>
          <a:p>
            <a:pPr marL="914400" lvl="2" indent="-342900">
              <a:spcBef>
                <a:spcPts val="600"/>
              </a:spcBef>
              <a:buFont typeface="Arial"/>
              <a:buChar char="●"/>
            </a:pPr>
            <a:r>
              <a:rPr lang="cs-CZ" sz="1400" dirty="0">
                <a:solidFill>
                  <a:schemeClr val="tx1"/>
                </a:solidFill>
              </a:rPr>
              <a:t>dobrovolnickou aktivitou rozvíjet ty kompetence studentů a zaměstnanců TUL, které jsou důležité pro osobní i profesní život,</a:t>
            </a:r>
          </a:p>
          <a:p>
            <a:pPr marL="914400" lvl="2" indent="-342900">
              <a:spcBef>
                <a:spcPts val="600"/>
              </a:spcBef>
              <a:buFont typeface="Arial"/>
              <a:buChar char="●"/>
            </a:pPr>
            <a:r>
              <a:rPr lang="cs-CZ" sz="1400" dirty="0">
                <a:solidFill>
                  <a:schemeClr val="tx1"/>
                </a:solidFill>
              </a:rPr>
              <a:t>posilovat občanskou angažovanost studujících a zaměstnanců a naplňovat třetí roli univerzity ve společnosti.</a:t>
            </a:r>
          </a:p>
          <a:p>
            <a:pPr marL="457200" lvl="1" indent="-342900">
              <a:spcBef>
                <a:spcPts val="600"/>
              </a:spcBef>
              <a:buFont typeface="Arial"/>
              <a:buChar char="●"/>
            </a:pPr>
            <a:r>
              <a:rPr lang="cs-CZ" b="1" dirty="0">
                <a:solidFill>
                  <a:srgbClr val="5948AD"/>
                </a:solidFill>
              </a:rPr>
              <a:t>Aktuální příklady dobrovolnictví:</a:t>
            </a:r>
          </a:p>
          <a:p>
            <a:pPr marL="914400" lvl="2" indent="-342900">
              <a:spcBef>
                <a:spcPts val="600"/>
              </a:spcBef>
              <a:buFont typeface="Arial"/>
              <a:buChar char="●"/>
            </a:pPr>
            <a:r>
              <a:rPr lang="cs-CZ" sz="1400" dirty="0">
                <a:solidFill>
                  <a:schemeClr val="tx1"/>
                </a:solidFill>
              </a:rPr>
              <a:t>doučování dětí z odlišného socio-kulturního prostředí,</a:t>
            </a:r>
          </a:p>
          <a:p>
            <a:pPr marL="914400" lvl="2" indent="-342900">
              <a:spcBef>
                <a:spcPts val="600"/>
              </a:spcBef>
              <a:buFont typeface="Arial"/>
              <a:buChar char="●"/>
            </a:pPr>
            <a:r>
              <a:rPr lang="cs-CZ" sz="1400" dirty="0">
                <a:solidFill>
                  <a:schemeClr val="tx1"/>
                </a:solidFill>
              </a:rPr>
              <a:t>pomoc při adaptaci cizinců na TUL i jinde,</a:t>
            </a:r>
          </a:p>
          <a:p>
            <a:pPr marL="914400" lvl="2" indent="-342900">
              <a:spcBef>
                <a:spcPts val="600"/>
              </a:spcBef>
              <a:buFont typeface="Arial"/>
              <a:buChar char="●"/>
            </a:pPr>
            <a:r>
              <a:rPr lang="cs-CZ" sz="1400" dirty="0">
                <a:solidFill>
                  <a:schemeClr val="tx1"/>
                </a:solidFill>
              </a:rPr>
              <a:t>podpora rodin s členem s různým typem postižení.</a:t>
            </a:r>
          </a:p>
          <a:p>
            <a:pPr lvl="1"/>
            <a:endParaRPr lang="cs-CZ" sz="1400" dirty="0">
              <a:solidFill>
                <a:schemeClr val="tx1"/>
              </a:solidFill>
            </a:endParaRPr>
          </a:p>
          <a:p>
            <a:endParaRPr lang="cs-CZ" dirty="0">
              <a:solidFill>
                <a:srgbClr val="5948AD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15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674921"/>
            <a:ext cx="8493794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pl-PL" sz="2700" dirty="0"/>
              <a:t> </a:t>
            </a:r>
            <a:r>
              <a:rPr lang="pl-PL" sz="2300" dirty="0"/>
              <a:t>Dobrovolnické centrum </a:t>
            </a:r>
            <a:r>
              <a:rPr lang="pl-PL" sz="1400" dirty="0"/>
              <a:t>(https://www.apc.tul.cz/dobrovolnicke-centrum)</a:t>
            </a:r>
          </a:p>
          <a:p>
            <a:pPr hangingPunct="1"/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3932361006"/>
      </p:ext>
    </p:extLst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xmlns="" id="{22E07845-6198-AF48-9339-1C648FC1AFF9}"/>
              </a:ext>
            </a:extLst>
          </p:cNvPr>
          <p:cNvSpPr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r>
              <a:rPr lang="cs-CZ" dirty="0"/>
              <a:t>Mgr. Martin Korych</a:t>
            </a:r>
            <a:endParaRPr lang="x-none" dirty="0"/>
          </a:p>
          <a:p>
            <a:r>
              <a:rPr lang="pl-PL" dirty="0"/>
              <a:t>Akademická poradna a centrum podpory</a:t>
            </a:r>
          </a:p>
          <a:p>
            <a:endParaRPr lang="x-none" dirty="0"/>
          </a:p>
          <a:p>
            <a:r>
              <a:rPr lang="x-none" dirty="0"/>
              <a:t>+420 485 353 055</a:t>
            </a:r>
            <a:endParaRPr lang="cs-CZ" dirty="0"/>
          </a:p>
          <a:p>
            <a:r>
              <a:rPr lang="cs-CZ" dirty="0"/>
              <a:t>martin.korych</a:t>
            </a:r>
            <a:r>
              <a:rPr lang="x-none" dirty="0"/>
              <a:t>@tul.cz</a:t>
            </a:r>
            <a:r>
              <a:rPr lang="cs-CZ" dirty="0"/>
              <a:t> </a:t>
            </a:r>
            <a:endParaRPr lang="x-none" dirty="0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xmlns="" id="{CFE6B1C1-900E-C94C-B7F9-DE5CD093B3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x-none" dirty="0"/>
              <a:t>Děkuji za pozornost</a:t>
            </a:r>
          </a:p>
        </p:txBody>
      </p:sp>
    </p:spTree>
    <p:extLst>
      <p:ext uri="{BB962C8B-B14F-4D97-AF65-F5344CB8AC3E}">
        <p14:creationId xmlns:p14="http://schemas.microsoft.com/office/powerpoint/2010/main" val="3946490105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52000" y="1502270"/>
            <a:ext cx="7560000" cy="2899472"/>
          </a:xfrm>
        </p:spPr>
        <p:txBody>
          <a:bodyPr>
            <a:noAutofit/>
          </a:bodyPr>
          <a:lstStyle/>
          <a:p>
            <a:r>
              <a:rPr lang="cs-CZ" dirty="0"/>
              <a:t>7 fakult</a:t>
            </a:r>
          </a:p>
          <a:p>
            <a:pPr marL="114300" indent="0">
              <a:buNone/>
              <a:tabLst>
                <a:tab pos="803275" algn="l"/>
              </a:tabLst>
            </a:pPr>
            <a:r>
              <a:rPr lang="cs-CZ" dirty="0"/>
              <a:t>	</a:t>
            </a:r>
            <a:r>
              <a:rPr lang="cs-CZ" sz="1200" dirty="0"/>
              <a:t>Fakulta strojní</a:t>
            </a:r>
          </a:p>
          <a:p>
            <a:pPr marL="114300" indent="0">
              <a:buNone/>
              <a:tabLst>
                <a:tab pos="803275" algn="l"/>
              </a:tabLst>
            </a:pPr>
            <a:r>
              <a:rPr lang="cs-CZ" sz="1200" dirty="0"/>
              <a:t>	Fakulta textilní</a:t>
            </a:r>
          </a:p>
          <a:p>
            <a:pPr marL="114300" indent="0">
              <a:buNone/>
              <a:tabLst>
                <a:tab pos="803275" algn="l"/>
              </a:tabLst>
            </a:pPr>
            <a:r>
              <a:rPr lang="cs-CZ" sz="1200" dirty="0"/>
              <a:t>	Fakulta přírodovědně-humanitní a pedagogická</a:t>
            </a:r>
          </a:p>
          <a:p>
            <a:pPr marL="114300" indent="0">
              <a:buNone/>
              <a:tabLst>
                <a:tab pos="803275" algn="l"/>
              </a:tabLst>
            </a:pPr>
            <a:r>
              <a:rPr lang="cs-CZ" sz="1200" dirty="0"/>
              <a:t>	Ekonomická fakulta</a:t>
            </a:r>
          </a:p>
          <a:p>
            <a:pPr marL="114300" indent="0">
              <a:buNone/>
              <a:tabLst>
                <a:tab pos="803275" algn="l"/>
              </a:tabLst>
            </a:pPr>
            <a:r>
              <a:rPr lang="cs-CZ" sz="1200" dirty="0"/>
              <a:t>	Fakulta umění a architektury</a:t>
            </a:r>
          </a:p>
          <a:p>
            <a:pPr marL="114300" indent="0">
              <a:buNone/>
              <a:tabLst>
                <a:tab pos="803275" algn="l"/>
              </a:tabLst>
            </a:pPr>
            <a:r>
              <a:rPr lang="cs-CZ" sz="1200" dirty="0"/>
              <a:t>	Fakulta mechatroniky, informatiky a mezioborových studií</a:t>
            </a:r>
          </a:p>
          <a:p>
            <a:pPr marL="114300" indent="0">
              <a:buNone/>
              <a:tabLst>
                <a:tab pos="803275" algn="l"/>
              </a:tabLst>
            </a:pPr>
            <a:r>
              <a:rPr lang="cs-CZ" sz="1200" dirty="0"/>
              <a:t>	Fakulta zdravotnických studií</a:t>
            </a:r>
          </a:p>
          <a:p>
            <a:pPr>
              <a:tabLst>
                <a:tab pos="803275" algn="l"/>
              </a:tabLst>
            </a:pPr>
            <a:r>
              <a:rPr lang="cs-CZ" dirty="0"/>
              <a:t>Centrum dalšího vzdělávání (CDV) + kurzy CŽV</a:t>
            </a:r>
          </a:p>
          <a:p>
            <a:pPr>
              <a:tabLst>
                <a:tab pos="803275" algn="l"/>
              </a:tabLst>
            </a:pPr>
            <a:r>
              <a:rPr lang="cs-CZ" dirty="0"/>
              <a:t>Ústav pro nanomateriály, pokročilé technologie a inovace (</a:t>
            </a:r>
            <a:r>
              <a:rPr lang="cs-CZ" dirty="0" err="1"/>
              <a:t>CxI</a:t>
            </a:r>
            <a:r>
              <a:rPr lang="cs-CZ" dirty="0"/>
              <a:t>) </a:t>
            </a:r>
          </a:p>
          <a:p>
            <a:pPr marL="114300" indent="0">
              <a:buNone/>
              <a:tabLst>
                <a:tab pos="803275" algn="l"/>
              </a:tabLst>
            </a:pPr>
            <a:endParaRPr lang="cs-CZ" dirty="0"/>
          </a:p>
          <a:p>
            <a:pPr marL="114300" indent="0" algn="ctr">
              <a:buNone/>
              <a:tabLst>
                <a:tab pos="803275" algn="l"/>
              </a:tabLst>
            </a:pPr>
            <a:r>
              <a:rPr lang="cs-CZ" dirty="0"/>
              <a:t>V akademickém roce 2024-2025 vstoupilo do studia TUL </a:t>
            </a:r>
            <a:r>
              <a:rPr lang="cs-CZ" sz="1800" b="1" dirty="0">
                <a:solidFill>
                  <a:srgbClr val="5948AD"/>
                </a:solidFill>
              </a:rPr>
              <a:t>8.600 studentů </a:t>
            </a:r>
          </a:p>
          <a:p>
            <a:pPr marL="114300" indent="0">
              <a:buNone/>
              <a:tabLst>
                <a:tab pos="803275" algn="l"/>
              </a:tabLst>
            </a:pPr>
            <a:endParaRPr lang="cs-CZ" dirty="0"/>
          </a:p>
          <a:p>
            <a:pPr marL="114300" indent="0">
              <a:buNone/>
            </a:pPr>
            <a:endParaRPr lang="x-none" dirty="0"/>
          </a:p>
          <a:p>
            <a:pPr marL="114300" indent="0">
              <a:buNone/>
            </a:pPr>
            <a:endParaRPr lang="x-none" dirty="0"/>
          </a:p>
          <a:p>
            <a:r>
              <a:rPr lang="x-none" dirty="0"/>
              <a:t>První bod</a:t>
            </a:r>
          </a:p>
          <a:p>
            <a:r>
              <a:rPr lang="x-none" dirty="0"/>
              <a:t>Druhý bod</a:t>
            </a:r>
          </a:p>
          <a:p>
            <a:r>
              <a:rPr lang="x-none" dirty="0"/>
              <a:t>Třetí bod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3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770785"/>
            <a:ext cx="7560001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cs-CZ" dirty="0"/>
              <a:t>Technická univerzita v Liberci </a:t>
            </a:r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1419667626"/>
      </p:ext>
    </p:extLst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803" y="1502270"/>
            <a:ext cx="8324188" cy="2899472"/>
          </a:xfrm>
        </p:spPr>
        <p:txBody>
          <a:bodyPr>
            <a:noAutofit/>
          </a:bodyPr>
          <a:lstStyle/>
          <a:p>
            <a:pPr>
              <a:spcBef>
                <a:spcPts val="600"/>
              </a:spcBef>
            </a:pPr>
            <a:r>
              <a:rPr lang="cs-CZ" dirty="0"/>
              <a:t>Vznik 2010 pokynem rektora jako samostatný rektorátní útvar, spadá pod prorektora pro vzdělávání a vnitřní legislativu.</a:t>
            </a:r>
          </a:p>
          <a:p>
            <a:pPr>
              <a:spcBef>
                <a:spcPts val="600"/>
              </a:spcBef>
            </a:pPr>
            <a:r>
              <a:rPr lang="cs-CZ" dirty="0"/>
              <a:t>Poradna pod různými názvy existuje na TUL od roku 1992, byla založena jako jedna z prvních poraden v ČR.</a:t>
            </a:r>
          </a:p>
          <a:p>
            <a:pPr>
              <a:spcBef>
                <a:spcPts val="600"/>
              </a:spcBef>
            </a:pPr>
            <a:r>
              <a:rPr lang="cs-CZ" dirty="0"/>
              <a:t>APC nabízí komplexní systém odborného poradenství a konzultací uchazečům o studium, studentům, absolventům a zaměstnancům TUL.</a:t>
            </a:r>
          </a:p>
          <a:p>
            <a:pPr>
              <a:spcBef>
                <a:spcPts val="600"/>
              </a:spcBef>
            </a:pPr>
            <a:r>
              <a:rPr lang="cs-CZ" dirty="0"/>
              <a:t>APC zajišťuje podporu uchazečům/ studentům se SP - poradenské a servisní služby související se zajištěním přístupnosti studia ve spolupráci s dalšími odděleními TUL vč. fakult a ústavů.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4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770785"/>
            <a:ext cx="8493794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pl-PL" dirty="0"/>
              <a:t>Akademická poradna a centrum podpory TUL (APC)</a:t>
            </a:r>
          </a:p>
        </p:txBody>
      </p:sp>
    </p:spTree>
    <p:extLst>
      <p:ext uri="{BB962C8B-B14F-4D97-AF65-F5344CB8AC3E}">
        <p14:creationId xmlns:p14="http://schemas.microsoft.com/office/powerpoint/2010/main" val="1213738870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803" y="1502270"/>
            <a:ext cx="8324188" cy="2899472"/>
          </a:xfrm>
        </p:spPr>
        <p:txBody>
          <a:bodyPr>
            <a:noAutofit/>
          </a:bodyPr>
          <a:lstStyle/>
          <a:p>
            <a:r>
              <a:rPr lang="cs-CZ" dirty="0"/>
              <a:t>Nabízí komplexní </a:t>
            </a:r>
            <a:r>
              <a:rPr lang="cs-CZ" dirty="0">
                <a:solidFill>
                  <a:srgbClr val="5948AD"/>
                </a:solidFill>
              </a:rPr>
              <a:t>systém odborného poradenství </a:t>
            </a:r>
            <a:r>
              <a:rPr lang="cs-CZ" dirty="0"/>
              <a:t>a konzultací.</a:t>
            </a:r>
          </a:p>
          <a:p>
            <a:r>
              <a:rPr lang="cs-CZ" dirty="0"/>
              <a:t>Nabízí možnost </a:t>
            </a:r>
            <a:r>
              <a:rPr lang="cs-CZ" dirty="0">
                <a:solidFill>
                  <a:srgbClr val="5948AD"/>
                </a:solidFill>
              </a:rPr>
              <a:t>konzultovat a hledat řešení </a:t>
            </a:r>
            <a:r>
              <a:rPr lang="cs-CZ" dirty="0"/>
              <a:t>studijních problémů či překážek, potíží při volbě profesní orientace, vztahových a osobních nesnází, sociálních problémů, krizových situací atd..</a:t>
            </a:r>
          </a:p>
          <a:p>
            <a:endParaRPr lang="cs-CZ" dirty="0"/>
          </a:p>
          <a:p>
            <a:r>
              <a:rPr lang="cs-CZ" dirty="0"/>
              <a:t>Rozdělena do sekcí:</a:t>
            </a:r>
          </a:p>
          <a:p>
            <a:pPr lvl="1"/>
            <a:r>
              <a:rPr lang="cs-CZ" b="1" dirty="0">
                <a:solidFill>
                  <a:srgbClr val="5948AD"/>
                </a:solidFill>
              </a:rPr>
              <a:t>Poradenské centrum </a:t>
            </a:r>
          </a:p>
          <a:p>
            <a:pPr lvl="1"/>
            <a:r>
              <a:rPr lang="cs-CZ" b="1" dirty="0">
                <a:solidFill>
                  <a:srgbClr val="5948AD"/>
                </a:solidFill>
              </a:rPr>
              <a:t>Kariérové centrum </a:t>
            </a:r>
          </a:p>
          <a:p>
            <a:pPr lvl="1"/>
            <a:r>
              <a:rPr lang="cs-CZ" b="1" dirty="0">
                <a:solidFill>
                  <a:srgbClr val="5948AD"/>
                </a:solidFill>
              </a:rPr>
              <a:t>Centrum služeb studentům se specifickými potřebami</a:t>
            </a:r>
          </a:p>
          <a:p>
            <a:pPr lvl="1"/>
            <a:r>
              <a:rPr lang="cs-CZ" b="1" dirty="0">
                <a:solidFill>
                  <a:srgbClr val="5948AD"/>
                </a:solidFill>
              </a:rPr>
              <a:t>Dobrovolnické centrum</a:t>
            </a:r>
          </a:p>
          <a:p>
            <a:pPr marL="114300" indent="0">
              <a:buNone/>
              <a:tabLst>
                <a:tab pos="803275" algn="l"/>
              </a:tabLst>
            </a:pPr>
            <a:endParaRPr lang="cs-CZ" dirty="0"/>
          </a:p>
          <a:p>
            <a:pPr marL="114300" indent="0">
              <a:buNone/>
            </a:pPr>
            <a:endParaRPr lang="x-none" dirty="0"/>
          </a:p>
          <a:p>
            <a:pPr marL="114300" indent="0">
              <a:buNone/>
            </a:pPr>
            <a:endParaRPr lang="x-none" dirty="0"/>
          </a:p>
          <a:p>
            <a:r>
              <a:rPr lang="x-none" dirty="0"/>
              <a:t>První bod</a:t>
            </a:r>
          </a:p>
          <a:p>
            <a:r>
              <a:rPr lang="x-none" dirty="0"/>
              <a:t>Druhý bod</a:t>
            </a:r>
          </a:p>
          <a:p>
            <a:r>
              <a:rPr lang="x-none" dirty="0"/>
              <a:t>Třetí bod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5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770785"/>
            <a:ext cx="8493794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pl-PL" dirty="0"/>
              <a:t>Akademická poradna a centrum podpory TUL (APC)</a:t>
            </a:r>
          </a:p>
        </p:txBody>
      </p:sp>
    </p:spTree>
    <p:extLst>
      <p:ext uri="{BB962C8B-B14F-4D97-AF65-F5344CB8AC3E}">
        <p14:creationId xmlns:p14="http://schemas.microsoft.com/office/powerpoint/2010/main" val="3917149577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803" y="1247623"/>
            <a:ext cx="8493794" cy="3154120"/>
          </a:xfrm>
        </p:spPr>
        <p:txBody>
          <a:bodyPr>
            <a:noAutofit/>
          </a:bodyPr>
          <a:lstStyle/>
          <a:p>
            <a:r>
              <a:rPr lang="cs-CZ" dirty="0">
                <a:solidFill>
                  <a:srgbClr val="5948AD"/>
                </a:solidFill>
              </a:rPr>
              <a:t>Studijní poradenství </a:t>
            </a:r>
            <a:r>
              <a:rPr lang="cs-CZ" sz="1400" dirty="0"/>
              <a:t>zajišťují poradci na každé fakultě</a:t>
            </a:r>
          </a:p>
          <a:p>
            <a:r>
              <a:rPr lang="cs-CZ" dirty="0">
                <a:solidFill>
                  <a:srgbClr val="5948AD"/>
                </a:solidFill>
              </a:rPr>
              <a:t>Psychologické poradenství</a:t>
            </a:r>
          </a:p>
          <a:p>
            <a:pPr lvl="1"/>
            <a:r>
              <a:rPr lang="cs-CZ" sz="1400" dirty="0"/>
              <a:t>pomoc při řešení studijních obtíží, osobnostních a vztahových problémů </a:t>
            </a:r>
          </a:p>
          <a:p>
            <a:pPr lvl="1"/>
            <a:r>
              <a:rPr lang="cs-CZ" sz="1400" dirty="0"/>
              <a:t>podpora při zvládání stresových stavů, nácvik koncentrace, psychohygieny při studiu </a:t>
            </a:r>
          </a:p>
          <a:p>
            <a:pPr lvl="1"/>
            <a:r>
              <a:rPr lang="cs-CZ" sz="1400" dirty="0"/>
              <a:t>možnost zprostředkování další odborné péče</a:t>
            </a:r>
          </a:p>
          <a:p>
            <a:r>
              <a:rPr lang="cs-CZ" dirty="0">
                <a:solidFill>
                  <a:srgbClr val="5948AD"/>
                </a:solidFill>
              </a:rPr>
              <a:t>Sociální poradenství</a:t>
            </a:r>
          </a:p>
          <a:p>
            <a:pPr lvl="1"/>
            <a:r>
              <a:rPr lang="cs-CZ" sz="1400" dirty="0"/>
              <a:t>odborné sociální poradenství v tíživých životních situacích</a:t>
            </a:r>
          </a:p>
          <a:p>
            <a:pPr lvl="1"/>
            <a:r>
              <a:rPr lang="cs-CZ" sz="1400" dirty="0"/>
              <a:t>informace o dávkách a službách sociální péče a sociálního zabezpečení </a:t>
            </a:r>
          </a:p>
          <a:p>
            <a:r>
              <a:rPr lang="cs-CZ" dirty="0">
                <a:solidFill>
                  <a:srgbClr val="5948AD"/>
                </a:solidFill>
              </a:rPr>
              <a:t>Poradenství pro studenty se speciálními vzdělávacími potřebami</a:t>
            </a:r>
          </a:p>
          <a:p>
            <a:pPr lvl="1"/>
            <a:r>
              <a:rPr lang="cs-CZ" sz="1400" dirty="0"/>
              <a:t>speciálně pedagogická diagnostika (včetně specifických poruch učení)</a:t>
            </a:r>
          </a:p>
          <a:p>
            <a:pPr lvl="1"/>
            <a:r>
              <a:rPr lang="cs-CZ" sz="1400" dirty="0"/>
              <a:t>zpracování doporučení k žádostem o přijetí ke studiu (modifikace přijímacího řízení a studia)</a:t>
            </a:r>
          </a:p>
          <a:p>
            <a:pPr lvl="1"/>
            <a:r>
              <a:rPr lang="cs-CZ" sz="1400" dirty="0"/>
              <a:t>sestavení, návrh a realizace individuálních vzdělávacích strategií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6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674921"/>
            <a:ext cx="8493794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pl-PL" dirty="0"/>
              <a:t>Poradenské centrum </a:t>
            </a:r>
            <a:r>
              <a:rPr lang="pl-PL" sz="1600" dirty="0"/>
              <a:t>(https://www.apc.tul.cz/poradenske-centrum) </a:t>
            </a:r>
          </a:p>
        </p:txBody>
      </p:sp>
    </p:spTree>
    <p:extLst>
      <p:ext uri="{BB962C8B-B14F-4D97-AF65-F5344CB8AC3E}">
        <p14:creationId xmlns:p14="http://schemas.microsoft.com/office/powerpoint/2010/main" val="2220202036"/>
      </p:ext>
    </p:extLst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803" y="1247623"/>
            <a:ext cx="8493794" cy="3154120"/>
          </a:xfrm>
        </p:spPr>
        <p:txBody>
          <a:bodyPr>
            <a:noAutofit/>
          </a:bodyPr>
          <a:lstStyle/>
          <a:p>
            <a:r>
              <a:rPr lang="cs-CZ" dirty="0">
                <a:solidFill>
                  <a:srgbClr val="5948AD"/>
                </a:solidFill>
              </a:rPr>
              <a:t>Profesní/kariérové poradenství</a:t>
            </a:r>
          </a:p>
          <a:p>
            <a:pPr lvl="1"/>
            <a:r>
              <a:rPr lang="cs-CZ" sz="1400" dirty="0"/>
              <a:t>konzultace profesních předpokladů a reálného pracovního uplatnění</a:t>
            </a:r>
          </a:p>
          <a:p>
            <a:pPr lvl="1"/>
            <a:r>
              <a:rPr lang="cs-CZ" sz="1400" dirty="0"/>
              <a:t>pomoc při orientaci na trhu práce, informace z oblasti pracovní legislativy</a:t>
            </a:r>
          </a:p>
          <a:p>
            <a:endParaRPr lang="cs-CZ" dirty="0">
              <a:solidFill>
                <a:srgbClr val="5948AD"/>
              </a:solidFill>
            </a:endParaRPr>
          </a:p>
          <a:p>
            <a:r>
              <a:rPr lang="cs-CZ" dirty="0" err="1">
                <a:solidFill>
                  <a:srgbClr val="5948AD"/>
                </a:solidFill>
              </a:rPr>
              <a:t>JobTUL</a:t>
            </a:r>
            <a:r>
              <a:rPr lang="cs-CZ" dirty="0">
                <a:solidFill>
                  <a:srgbClr val="5948AD"/>
                </a:solidFill>
              </a:rPr>
              <a:t> </a:t>
            </a:r>
            <a:r>
              <a:rPr lang="cs-CZ" sz="1400" dirty="0"/>
              <a:t>je oficiální kariérní portál Technické univerzity v Liberci, který propojuje studenty a absolventy se zaměstnavateli. </a:t>
            </a:r>
          </a:p>
          <a:p>
            <a:pPr lvl="1"/>
            <a:r>
              <a:rPr lang="cs-CZ" sz="1400" dirty="0"/>
              <a:t>přináší nové možnosti v oblasti rozvoje kariéry při studiu i po něm a hledání možností spolupráce s firmami. </a:t>
            </a:r>
          </a:p>
          <a:p>
            <a:endParaRPr lang="cs-CZ" dirty="0">
              <a:solidFill>
                <a:srgbClr val="5948AD"/>
              </a:solidFill>
            </a:endParaRPr>
          </a:p>
          <a:p>
            <a:endParaRPr lang="cs-CZ" dirty="0">
              <a:solidFill>
                <a:srgbClr val="5948AD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7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674921"/>
            <a:ext cx="8493794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pl-PL" dirty="0"/>
              <a:t>Kariérové centrum </a:t>
            </a:r>
            <a:r>
              <a:rPr lang="pl-PL" sz="1600" dirty="0"/>
              <a:t>(https://job.tul.cz) </a:t>
            </a:r>
          </a:p>
        </p:txBody>
      </p:sp>
    </p:spTree>
    <p:extLst>
      <p:ext uri="{BB962C8B-B14F-4D97-AF65-F5344CB8AC3E}">
        <p14:creationId xmlns:p14="http://schemas.microsoft.com/office/powerpoint/2010/main" val="80858922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803" y="1247623"/>
            <a:ext cx="8493794" cy="3154120"/>
          </a:xfrm>
        </p:spPr>
        <p:txBody>
          <a:bodyPr>
            <a:noAutofit/>
          </a:bodyPr>
          <a:lstStyle/>
          <a:p>
            <a:pPr>
              <a:spcBef>
                <a:spcPts val="600"/>
              </a:spcBef>
            </a:pPr>
            <a:r>
              <a:rPr lang="cs-CZ" dirty="0">
                <a:solidFill>
                  <a:srgbClr val="5948AD"/>
                </a:solidFill>
              </a:rPr>
              <a:t>Komplexní systém odborného poradenství </a:t>
            </a:r>
            <a:r>
              <a:rPr lang="cs-CZ" sz="1400" dirty="0"/>
              <a:t>formou konzultací - studijní, psychologické, speciálně-pedagogické, sociální, profesní, fundraisingové poradenství pro studenty se ZP a SP.</a:t>
            </a:r>
          </a:p>
          <a:p>
            <a:pPr>
              <a:spcBef>
                <a:spcPts val="600"/>
              </a:spcBef>
            </a:pPr>
            <a:r>
              <a:rPr lang="cs-CZ" dirty="0">
                <a:solidFill>
                  <a:srgbClr val="5948AD"/>
                </a:solidFill>
              </a:rPr>
              <a:t>Konzultace v případě zdravotních problémů</a:t>
            </a:r>
            <a:r>
              <a:rPr lang="cs-CZ" sz="1400" dirty="0"/>
              <a:t>, zdravotního postižení či znevýhodnění a jiných omezení komplikujících studium.</a:t>
            </a:r>
          </a:p>
          <a:p>
            <a:pPr>
              <a:spcBef>
                <a:spcPts val="600"/>
              </a:spcBef>
            </a:pPr>
            <a:r>
              <a:rPr lang="cs-CZ" sz="1400" dirty="0"/>
              <a:t>Možnost </a:t>
            </a:r>
            <a:r>
              <a:rPr lang="cs-CZ" dirty="0">
                <a:solidFill>
                  <a:srgbClr val="5948AD"/>
                </a:solidFill>
              </a:rPr>
              <a:t>modifikace průběhu studia </a:t>
            </a:r>
            <a:r>
              <a:rPr lang="cs-CZ" sz="1400" dirty="0"/>
              <a:t>po formální stránce. </a:t>
            </a:r>
          </a:p>
          <a:p>
            <a:pPr>
              <a:spcBef>
                <a:spcPts val="600"/>
              </a:spcBef>
            </a:pPr>
            <a:r>
              <a:rPr lang="cs-CZ" dirty="0">
                <a:solidFill>
                  <a:srgbClr val="5948AD"/>
                </a:solidFill>
              </a:rPr>
              <a:t>Kontakty </a:t>
            </a:r>
            <a:r>
              <a:rPr lang="cs-CZ" sz="1400" dirty="0"/>
              <a:t>na sociální služby, zdravotně-sociální péči a možnosti získání kompenzačních pomůcek, spolupráce s nadacemi.</a:t>
            </a:r>
          </a:p>
          <a:p>
            <a:pPr>
              <a:spcBef>
                <a:spcPts val="600"/>
              </a:spcBef>
            </a:pPr>
            <a:r>
              <a:rPr lang="cs-CZ" sz="1400" dirty="0"/>
              <a:t>Možnost </a:t>
            </a:r>
            <a:r>
              <a:rPr lang="cs-CZ" dirty="0">
                <a:solidFill>
                  <a:srgbClr val="5948AD"/>
                </a:solidFill>
              </a:rPr>
              <a:t>zapůjčení kompenzačních pomůcek </a:t>
            </a:r>
            <a:r>
              <a:rPr lang="cs-CZ" sz="1400" dirty="0"/>
              <a:t>vč. notebooků a tabletů po celou dobu studia.</a:t>
            </a:r>
          </a:p>
          <a:p>
            <a:pPr>
              <a:spcBef>
                <a:spcPts val="600"/>
              </a:spcBef>
            </a:pPr>
            <a:r>
              <a:rPr lang="cs-CZ" sz="1400" dirty="0"/>
              <a:t>Možnost využití dvou </a:t>
            </a:r>
            <a:r>
              <a:rPr lang="cs-CZ" dirty="0">
                <a:solidFill>
                  <a:srgbClr val="5948AD"/>
                </a:solidFill>
              </a:rPr>
              <a:t>speciálních studoven </a:t>
            </a:r>
            <a:r>
              <a:rPr lang="cs-CZ" sz="1400" dirty="0"/>
              <a:t>(budova H, budova F1).</a:t>
            </a:r>
          </a:p>
          <a:p>
            <a:pPr>
              <a:spcBef>
                <a:spcPts val="600"/>
              </a:spcBef>
            </a:pPr>
            <a:r>
              <a:rPr lang="cs-CZ" sz="1400" dirty="0"/>
              <a:t>Možnost zajištění </a:t>
            </a:r>
            <a:r>
              <a:rPr lang="cs-CZ" dirty="0">
                <a:solidFill>
                  <a:srgbClr val="5948AD"/>
                </a:solidFill>
              </a:rPr>
              <a:t>bezbariérového ubytování.</a:t>
            </a:r>
          </a:p>
          <a:p>
            <a:pPr lvl="1"/>
            <a:endParaRPr lang="cs-CZ" sz="1400" dirty="0"/>
          </a:p>
          <a:p>
            <a:endParaRPr lang="cs-CZ" dirty="0">
              <a:solidFill>
                <a:srgbClr val="5948AD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8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674921"/>
            <a:ext cx="8493794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pl-PL" sz="2700" dirty="0"/>
              <a:t>Centrum služeb studentům se specifickými potřebami </a:t>
            </a:r>
          </a:p>
          <a:p>
            <a:pPr hangingPunct="1"/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1746079807"/>
      </p:ext>
    </p:extLst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803" y="1247623"/>
            <a:ext cx="8493794" cy="3154120"/>
          </a:xfrm>
        </p:spPr>
        <p:txBody>
          <a:bodyPr>
            <a:noAutofit/>
          </a:bodyPr>
          <a:lstStyle/>
          <a:p>
            <a:pPr>
              <a:spcBef>
                <a:spcPts val="600"/>
              </a:spcBef>
            </a:pPr>
            <a:r>
              <a:rPr lang="cs-CZ" b="1" dirty="0">
                <a:solidFill>
                  <a:srgbClr val="5948AD"/>
                </a:solidFill>
              </a:rPr>
              <a:t>Před přijetím ke studiu</a:t>
            </a:r>
            <a:endParaRPr lang="cs-CZ" sz="1400" b="1" dirty="0">
              <a:solidFill>
                <a:srgbClr val="5948AD"/>
              </a:solidFill>
            </a:endParaRPr>
          </a:p>
          <a:p>
            <a:pPr lvl="1">
              <a:spcBef>
                <a:spcPts val="600"/>
              </a:spcBef>
            </a:pPr>
            <a:r>
              <a:rPr lang="cs-CZ" dirty="0">
                <a:solidFill>
                  <a:schemeClr val="tx1"/>
                </a:solidFill>
              </a:rPr>
              <a:t>Poradenství při výběru vhodného studijního oboru s ohledem na konkrétní typ postižení či znevýhodnění.</a:t>
            </a:r>
          </a:p>
          <a:p>
            <a:pPr lvl="1">
              <a:spcBef>
                <a:spcPts val="600"/>
              </a:spcBef>
            </a:pPr>
            <a:r>
              <a:rPr lang="cs-CZ" dirty="0">
                <a:solidFill>
                  <a:schemeClr val="tx1"/>
                </a:solidFill>
              </a:rPr>
              <a:t>Provedení diagnostiky/funkční diagnostiky / </a:t>
            </a:r>
            <a:r>
              <a:rPr lang="cs-CZ" dirty="0" err="1">
                <a:solidFill>
                  <a:schemeClr val="tx1"/>
                </a:solidFill>
              </a:rPr>
              <a:t>DYStestu</a:t>
            </a:r>
            <a:r>
              <a:rPr lang="cs-CZ" dirty="0">
                <a:solidFill>
                  <a:schemeClr val="tx1"/>
                </a:solidFill>
              </a:rPr>
              <a:t> uchazeče (</a:t>
            </a:r>
            <a:r>
              <a:rPr lang="cs-CZ" dirty="0" err="1">
                <a:solidFill>
                  <a:schemeClr val="tx1"/>
                </a:solidFill>
              </a:rPr>
              <a:t>spec</a:t>
            </a:r>
            <a:r>
              <a:rPr lang="cs-CZ" dirty="0">
                <a:solidFill>
                  <a:schemeClr val="tx1"/>
                </a:solidFill>
              </a:rPr>
              <a:t>. pedagog APC).</a:t>
            </a:r>
          </a:p>
          <a:p>
            <a:pPr lvl="1">
              <a:spcBef>
                <a:spcPts val="600"/>
              </a:spcBef>
            </a:pPr>
            <a:r>
              <a:rPr lang="cs-CZ" dirty="0">
                <a:solidFill>
                  <a:schemeClr val="tx1"/>
                </a:solidFill>
              </a:rPr>
              <a:t>Zohlednění specifických potřeb studentů se SP při přijímacím řízení i následném studiu na TUL je poskytováno uchazečům a studentům, kteří o to požádají a souhlasí se zpracováním osobních údajů uchazeče/studenta se SP v souladu se zákonem a na základě provedené funkční diagnostiky. </a:t>
            </a:r>
          </a:p>
          <a:p>
            <a:pPr lvl="1">
              <a:spcBef>
                <a:spcPts val="600"/>
              </a:spcBef>
            </a:pPr>
            <a:r>
              <a:rPr lang="cs-CZ" dirty="0">
                <a:solidFill>
                  <a:schemeClr val="tx1"/>
                </a:solidFill>
              </a:rPr>
              <a:t>Možnost asistence při přijímacím řízení dle typu postižení.</a:t>
            </a:r>
          </a:p>
          <a:p>
            <a:pPr lvl="1"/>
            <a:endParaRPr lang="cs-CZ" sz="1400" dirty="0">
              <a:solidFill>
                <a:schemeClr val="tx1"/>
              </a:solidFill>
            </a:endParaRPr>
          </a:p>
          <a:p>
            <a:endParaRPr lang="cs-CZ" dirty="0">
              <a:solidFill>
                <a:srgbClr val="5948AD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9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674921"/>
            <a:ext cx="8493794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pl-PL" sz="2700" dirty="0"/>
              <a:t>Centrum služeb studentům se specifickými potřebami </a:t>
            </a:r>
          </a:p>
          <a:p>
            <a:pPr hangingPunct="1"/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587144675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C9C22D5-F411-4F47-A18E-FE74300B1E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36803" y="1247623"/>
            <a:ext cx="8493794" cy="3154120"/>
          </a:xfrm>
        </p:spPr>
        <p:txBody>
          <a:bodyPr>
            <a:noAutofit/>
          </a:bodyPr>
          <a:lstStyle/>
          <a:p>
            <a:pPr>
              <a:spcBef>
                <a:spcPts val="600"/>
              </a:spcBef>
            </a:pPr>
            <a:r>
              <a:rPr lang="cs-CZ" b="1" dirty="0">
                <a:solidFill>
                  <a:srgbClr val="5948AD"/>
                </a:solidFill>
              </a:rPr>
              <a:t>Servisní opatření</a:t>
            </a:r>
            <a:endParaRPr lang="cs-CZ" sz="1400" b="1" dirty="0">
              <a:solidFill>
                <a:srgbClr val="5948AD"/>
              </a:solidFill>
            </a:endParaRPr>
          </a:p>
          <a:p>
            <a:pPr lvl="1">
              <a:spcBef>
                <a:spcPts val="600"/>
              </a:spcBef>
            </a:pPr>
            <a:r>
              <a:rPr lang="cs-CZ" sz="1400" b="1" dirty="0">
                <a:solidFill>
                  <a:srgbClr val="5948AD"/>
                </a:solidFill>
              </a:rPr>
              <a:t>Diagnostika </a:t>
            </a:r>
            <a:r>
              <a:rPr lang="cs-CZ" sz="1400" dirty="0">
                <a:solidFill>
                  <a:schemeClr val="tx1"/>
                </a:solidFill>
              </a:rPr>
              <a:t>- intervence nabízená a poskytovaná osobám s deklarovanou nebo předpokládanou specifickou poruchou učení, pro niž nemají formální oporu v aktuálně platném vyšetření, resp. nedisponují platnou zprávou z vyšetření (</a:t>
            </a:r>
            <a:r>
              <a:rPr lang="cs-CZ" sz="1400" dirty="0" err="1">
                <a:solidFill>
                  <a:schemeClr val="tx1"/>
                </a:solidFill>
              </a:rPr>
              <a:t>DYStest</a:t>
            </a:r>
            <a:r>
              <a:rPr lang="cs-CZ" sz="1400" dirty="0">
                <a:solidFill>
                  <a:schemeClr val="tx1"/>
                </a:solidFill>
              </a:rPr>
              <a:t>).</a:t>
            </a:r>
          </a:p>
          <a:p>
            <a:pPr lvl="1">
              <a:spcBef>
                <a:spcPts val="600"/>
              </a:spcBef>
            </a:pPr>
            <a:r>
              <a:rPr lang="cs-CZ" sz="1400" b="1" dirty="0">
                <a:solidFill>
                  <a:srgbClr val="5948AD"/>
                </a:solidFill>
              </a:rPr>
              <a:t>Časová kompenzace </a:t>
            </a:r>
            <a:r>
              <a:rPr lang="cs-CZ" sz="1400" dirty="0">
                <a:solidFill>
                  <a:schemeClr val="tx1"/>
                </a:solidFill>
              </a:rPr>
              <a:t>- studentovi je poskytována na konkrétní studijní aktivitu časová lhůta delší, a to v přímé závislosti na typu jeho postižení.</a:t>
            </a:r>
          </a:p>
          <a:p>
            <a:pPr lvl="1">
              <a:spcBef>
                <a:spcPts val="600"/>
              </a:spcBef>
            </a:pPr>
            <a:r>
              <a:rPr lang="cs-CZ" sz="1400" b="1" dirty="0">
                <a:solidFill>
                  <a:srgbClr val="5948AD"/>
                </a:solidFill>
              </a:rPr>
              <a:t>Individuální výuka </a:t>
            </a:r>
            <a:r>
              <a:rPr lang="cs-CZ" sz="1400" dirty="0">
                <a:solidFill>
                  <a:schemeClr val="tx1"/>
                </a:solidFill>
              </a:rPr>
              <a:t>- opatření, kterým se v odůvodněných případech zajišťuje smyslová nebo fyzická přístupnost přímé výuky studentům se SP. </a:t>
            </a:r>
          </a:p>
          <a:p>
            <a:pPr lvl="1">
              <a:spcBef>
                <a:spcPts val="600"/>
              </a:spcBef>
            </a:pPr>
            <a:r>
              <a:rPr lang="cs-CZ" sz="1400" b="1" dirty="0">
                <a:solidFill>
                  <a:srgbClr val="5948AD"/>
                </a:solidFill>
              </a:rPr>
              <a:t>Osobní asistence </a:t>
            </a:r>
            <a:r>
              <a:rPr lang="cs-CZ" sz="1400" dirty="0">
                <a:solidFill>
                  <a:schemeClr val="tx1"/>
                </a:solidFill>
              </a:rPr>
              <a:t>- kompenzuje fyzické omezení studenta se SP při sebeobsluze a dalších fyzických aktivitách souvisejících se studiem. </a:t>
            </a:r>
          </a:p>
          <a:p>
            <a:pPr lvl="1"/>
            <a:endParaRPr lang="cs-CZ" sz="1400" dirty="0">
              <a:solidFill>
                <a:schemeClr val="tx1"/>
              </a:solidFill>
            </a:endParaRPr>
          </a:p>
          <a:p>
            <a:endParaRPr lang="cs-CZ" dirty="0">
              <a:solidFill>
                <a:srgbClr val="5948AD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9F8C8DC-D524-BA4B-96CC-70DEC0069C2C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x-none" smtClean="0"/>
              <a:t>10</a:t>
            </a:fld>
            <a:endParaRPr lang="x-none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6D27B429-8C6C-AD49-AFA9-B4E36819007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cs-CZ" dirty="0"/>
              <a:t>Podpora studentů se specifickými potřebami a dobrovolnictví na TUL</a:t>
            </a:r>
            <a:endParaRPr lang="x-none" dirty="0"/>
          </a:p>
        </p:txBody>
      </p:sp>
      <p:sp>
        <p:nvSpPr>
          <p:cNvPr id="6" name="Title 3">
            <a:extLst>
              <a:ext uri="{FF2B5EF4-FFF2-40B4-BE49-F238E27FC236}">
                <a16:creationId xmlns:a16="http://schemas.microsoft.com/office/drawing/2014/main" xmlns="" id="{D784BBA5-2DE8-2642-87AD-413FC98D47F0}"/>
              </a:ext>
            </a:extLst>
          </p:cNvPr>
          <p:cNvSpPr txBox="1">
            <a:spLocks/>
          </p:cNvSpPr>
          <p:nvPr/>
        </p:nvSpPr>
        <p:spPr>
          <a:xfrm>
            <a:off x="252000" y="674921"/>
            <a:ext cx="8493794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0" tIns="91424" rIns="91424" bIns="91424">
            <a:noAutofit/>
          </a:bodyPr>
          <a:lstStyle>
            <a:lvl1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5948AD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1pPr>
            <a:lvl2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2pPr>
            <a:lvl3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3pPr>
            <a:lvl4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4pPr>
            <a:lvl5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5pPr>
            <a:lvl6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6pPr>
            <a:lvl7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7pPr>
            <a:lvl8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8pPr>
            <a:lvl9pPr marL="0" marR="0" indent="0" algn="l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8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Arial"/>
              </a:defRPr>
            </a:lvl9pPr>
          </a:lstStyle>
          <a:p>
            <a:pPr hangingPunct="1"/>
            <a:r>
              <a:rPr lang="pl-PL" sz="2700" dirty="0"/>
              <a:t>Centrum služeb studentům se specifickými potřebami </a:t>
            </a:r>
          </a:p>
          <a:p>
            <a:pPr hangingPunct="1"/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1717240682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FFAB40"/>
      </a:accent1>
      <a:accent2>
        <a:srgbClr val="212121"/>
      </a:accent2>
      <a:accent3>
        <a:srgbClr val="78909C"/>
      </a:accent3>
      <a:accent4>
        <a:srgbClr val="8F6024"/>
      </a:accent4>
      <a:accent5>
        <a:srgbClr val="0097A7"/>
      </a:accent5>
      <a:accent6>
        <a:srgbClr val="EEFF41"/>
      </a:accent6>
      <a:hlink>
        <a:srgbClr val="0000FF"/>
      </a:hlink>
      <a:folHlink>
        <a:srgbClr val="FF00FF"/>
      </a:folHlink>
    </a:clrScheme>
    <a:fontScheme name="Simple Light">
      <a:majorFont>
        <a:latin typeface="Helvetica"/>
        <a:ea typeface="Helvetica"/>
        <a:cs typeface="Helvetica"/>
      </a:majorFont>
      <a:minorFont>
        <a:latin typeface="Arial"/>
        <a:ea typeface="Arial"/>
        <a:cs typeface="Arial"/>
      </a:minorFont>
    </a:fontScheme>
    <a:fmtScheme name="Simple 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00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00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FFAB40"/>
      </a:accent1>
      <a:accent2>
        <a:srgbClr val="212121"/>
      </a:accent2>
      <a:accent3>
        <a:srgbClr val="78909C"/>
      </a:accent3>
      <a:accent4>
        <a:srgbClr val="8F6024"/>
      </a:accent4>
      <a:accent5>
        <a:srgbClr val="0097A7"/>
      </a:accent5>
      <a:accent6>
        <a:srgbClr val="EEFF41"/>
      </a:accent6>
      <a:hlink>
        <a:srgbClr val="0000FF"/>
      </a:hlink>
      <a:folHlink>
        <a:srgbClr val="FF00FF"/>
      </a:folHlink>
    </a:clrScheme>
    <a:fontScheme name="Simple Light">
      <a:majorFont>
        <a:latin typeface="Helvetica"/>
        <a:ea typeface="Helvetica"/>
        <a:cs typeface="Helvetica"/>
      </a:majorFont>
      <a:minorFont>
        <a:latin typeface="Arial"/>
        <a:ea typeface="Arial"/>
        <a:cs typeface="Arial"/>
      </a:minorFont>
    </a:fontScheme>
    <a:fmtScheme name="Simple 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00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00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713</TotalTime>
  <Words>1280</Words>
  <Application>Microsoft Office PowerPoint</Application>
  <PresentationFormat>Předvádění na obrazovce (16:9)</PresentationFormat>
  <Paragraphs>256</Paragraphs>
  <Slides>15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15</vt:i4>
      </vt:variant>
    </vt:vector>
  </HeadingPairs>
  <TitlesOfParts>
    <vt:vector size="16" baseType="lpstr">
      <vt:lpstr>Simple Light</vt:lpstr>
      <vt:lpstr>Podpora studentů se specifickými potřebami a dobrovolnictví na TUL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Počet studentů se spec. potřebami v evidenci APC v roce 2023</vt:lpstr>
      <vt:lpstr>Prezentace aplikace PowerPoint</vt:lpstr>
      <vt:lpstr>Prezentace aplikace PowerPoint</vt:lpstr>
      <vt:lpstr>Děkuji za pozornost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martin.korych</dc:creator>
  <cp:lastModifiedBy>Kateřina Brzáková</cp:lastModifiedBy>
  <cp:revision>116</cp:revision>
  <dcterms:modified xsi:type="dcterms:W3CDTF">2024-09-25T10:14:33Z</dcterms:modified>
</cp:coreProperties>
</file>